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6"/>
  </p:sldMasterIdLst>
  <p:notesMasterIdLst>
    <p:notesMasterId r:id="rId13"/>
  </p:notesMasterIdLst>
  <p:handoutMasterIdLst>
    <p:handoutMasterId r:id="rId14"/>
  </p:handoutMasterIdLst>
  <p:sldIdLst>
    <p:sldId id="364" r:id="rId7"/>
    <p:sldId id="340" r:id="rId8"/>
    <p:sldId id="366" r:id="rId9"/>
    <p:sldId id="367" r:id="rId10"/>
    <p:sldId id="331" r:id="rId11"/>
    <p:sldId id="263" r:id="rId12"/>
  </p:sldIdLst>
  <p:sldSz cx="9144000" cy="6858000" type="screen4x3"/>
  <p:notesSz cx="7104063" cy="10234613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FAD209-7F7F-B6E2-7A4B-2EA729FC37BE}" name="Aislin Kelly" initials="AK" userId="S::Aislin.Kelly018@msd.govt.nz::2f65fbd6-476c-4448-929c-e450a9e85fb0" providerId="AD"/>
  <p188:author id="{4A2B2434-7DF7-781D-5072-175D89EB6F31}" name="Edward Charlie" initials="EC" userId="S::Edward.Charlie005@msd.govt.nz::4dbed694-8981-48eb-a8d0-ee9e6b3858b0" providerId="AD"/>
  <p188:author id="{DB7CCE54-6BAD-20BB-614A-3C8E4974B306}" name="Rebecca Wilson" initials="RW" userId="S::Rebecca.Wilson033@msd.govt.nz::88749562-f404-46b5-8d53-605b9d56cb4c" providerId="AD"/>
  <p188:author id="{D08BD971-84F4-7478-98CA-58572D785E4C}" name="Ngaire Hotu" initials="NH" userId="S::Ngaire.Hotu001@msd.govt.nz::08544136-31b3-4c6a-8785-a79ec18afad6" providerId="AD"/>
  <p188:author id="{71BBA972-C530-7FE8-9A3D-C47FBF99867D}" name="Christiana Belcher" initials="CB" userId="S::Christiana.Belcher002@msd.govt.nz::4fd8bab5-d030-4b1f-8376-34e7b7714556" providerId="AD"/>
  <p188:author id="{B85E15B2-2515-73E7-9586-411373B42E86}" name="Sara Passmore" initials="SP" userId="S::Sara.Passmore001@msd.govt.nz::d448d312-0388-4bc4-b6cd-21b07cb281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529"/>
    <a:srgbClr val="F9CA00"/>
    <a:srgbClr val="F96A75"/>
    <a:srgbClr val="34BEDD"/>
    <a:srgbClr val="F16875"/>
    <a:srgbClr val="E84D3A"/>
    <a:srgbClr val="EFE09F"/>
    <a:srgbClr val="ED801F"/>
    <a:srgbClr val="3F6AE5"/>
    <a:srgbClr val="CBF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C8369D-AE73-124A-A38D-8FAEC8CAB9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A61AD-0E2E-1747-88FD-6115DD3084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5BE8B-0B62-034A-80CD-F0E862327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7728B88-F18B-B847-8C54-18A60747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7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1BB7B2C-E6F1-4C3E-8654-C24DBED43043}" type="datetimeFigureOut">
              <a:rPr lang="en-NZ" smtClean="0"/>
              <a:t>16/10/2025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7DACCF5-B28C-439D-854A-60027B7D774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524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>
                <a:solidFill>
                  <a:srgbClr val="333333"/>
                </a:solidFill>
                <a:latin typeface="Segoe UI"/>
                <a:cs typeface="Segoe UI"/>
              </a:rPr>
              <a:t>Add the date to each slide – check dates</a:t>
            </a:r>
            <a:endParaRPr lang="en-NZ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NZ">
                <a:solidFill>
                  <a:srgbClr val="333333"/>
                </a:solidFill>
                <a:latin typeface="Segoe UI"/>
                <a:cs typeface="Segoe UI"/>
              </a:rPr>
              <a:t>Celebration days on front page</a:t>
            </a:r>
            <a:endParaRPr lang="en-NZ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NZ">
                <a:solidFill>
                  <a:srgbClr val="333333"/>
                </a:solidFill>
                <a:latin typeface="Segoe UI"/>
                <a:cs typeface="Segoe UI"/>
              </a:rPr>
              <a:t>Arial 12 or 14</a:t>
            </a:r>
            <a:endParaRPr lang="en-NZ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NZ">
                <a:solidFill>
                  <a:srgbClr val="333333"/>
                </a:solidFill>
                <a:latin typeface="Segoe UI"/>
                <a:cs typeface="Segoe UI"/>
              </a:rPr>
              <a:t>Titles and sub titles must be lower case</a:t>
            </a:r>
          </a:p>
          <a:p>
            <a:endParaRPr lang="en-NZ">
              <a:solidFill>
                <a:srgbClr val="333333"/>
              </a:solidFill>
              <a:latin typeface="Segoe UI"/>
              <a:cs typeface="Segoe UI"/>
            </a:endParaRPr>
          </a:p>
          <a:p>
            <a:r>
              <a:rPr lang="en-NZ">
                <a:solidFill>
                  <a:srgbClr val="333333"/>
                </a:solidFill>
                <a:latin typeface="Segoe UI"/>
                <a:cs typeface="Segoe UI"/>
              </a:rPr>
              <a:t>Check audio options for visually impaired</a:t>
            </a:r>
            <a:endParaRPr lang="en-NZ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NZ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NZ">
                <a:solidFill>
                  <a:srgbClr val="333333"/>
                </a:solidFill>
                <a:latin typeface="Segoe UI"/>
                <a:cs typeface="Segoe UI"/>
              </a:rPr>
              <a:t>Keep icons on this draft page off to the side – so we can use for future updates</a:t>
            </a:r>
            <a:endParaRPr lang="en-NZ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NZ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20000"/>
              </a:spcBef>
            </a:pPr>
            <a:r>
              <a:rPr lang="en-NZ" b="1">
                <a:solidFill>
                  <a:srgbClr val="000000"/>
                </a:solidFill>
              </a:rPr>
              <a:t>Coaches want to see and share:</a:t>
            </a:r>
            <a:endParaRPr lang="en-US">
              <a:solidFill>
                <a:srgbClr val="000000"/>
              </a:solidFill>
            </a:endParaRPr>
          </a:p>
          <a:p>
            <a:pPr marL="285115" indent="-285115">
              <a:spcBef>
                <a:spcPct val="20000"/>
              </a:spcBef>
              <a:buFont typeface="Arial"/>
              <a:buChar char="•"/>
            </a:pPr>
            <a:r>
              <a:rPr lang="en-NZ">
                <a:solidFill>
                  <a:srgbClr val="000000"/>
                </a:solidFill>
              </a:rPr>
              <a:t>Tips and tricks</a:t>
            </a:r>
            <a:endParaRPr lang="en-US">
              <a:solidFill>
                <a:srgbClr val="000000"/>
              </a:solidFill>
            </a:endParaRPr>
          </a:p>
          <a:p>
            <a:pPr marL="285115" indent="-285115">
              <a:spcBef>
                <a:spcPct val="20000"/>
              </a:spcBef>
              <a:buFont typeface="Arial"/>
              <a:buChar char="•"/>
            </a:pPr>
            <a:r>
              <a:rPr lang="en-NZ">
                <a:solidFill>
                  <a:srgbClr val="000000"/>
                </a:solidFill>
              </a:rPr>
              <a:t>Success stories</a:t>
            </a:r>
            <a:endParaRPr lang="en-US">
              <a:solidFill>
                <a:srgbClr val="000000"/>
              </a:solidFill>
            </a:endParaRPr>
          </a:p>
          <a:p>
            <a:pPr marL="285115" indent="-285115">
              <a:spcBef>
                <a:spcPct val="20000"/>
              </a:spcBef>
              <a:buFont typeface="Arial"/>
              <a:buChar char="•"/>
            </a:pPr>
            <a:r>
              <a:rPr lang="en-NZ">
                <a:solidFill>
                  <a:srgbClr val="000000"/>
                </a:solidFill>
              </a:rPr>
              <a:t>Resources</a:t>
            </a:r>
            <a:endParaRPr lang="en-US">
              <a:solidFill>
                <a:srgbClr val="000000"/>
              </a:solidFill>
            </a:endParaRPr>
          </a:p>
          <a:p>
            <a:pPr marL="285115" indent="-285115">
              <a:spcBef>
                <a:spcPct val="20000"/>
              </a:spcBef>
              <a:buFont typeface="Arial"/>
              <a:buChar char="•"/>
            </a:pPr>
            <a:r>
              <a:rPr lang="en-NZ">
                <a:solidFill>
                  <a:srgbClr val="000000"/>
                </a:solidFill>
              </a:rPr>
              <a:t>Funding opportunities and services that are available out of MSD</a:t>
            </a:r>
            <a:endParaRPr lang="en-US">
              <a:solidFill>
                <a:srgbClr val="000000"/>
              </a:solidFill>
            </a:endParaRPr>
          </a:p>
          <a:p>
            <a:pPr marL="742315" lvl="1" indent="-285115">
              <a:spcBef>
                <a:spcPct val="20000"/>
              </a:spcBef>
              <a:buFont typeface="Arial"/>
              <a:buChar char="•"/>
            </a:pPr>
            <a:r>
              <a:rPr lang="en-NZ">
                <a:solidFill>
                  <a:srgbClr val="000000"/>
                </a:solidFill>
              </a:rPr>
              <a:t>regional – led by RCM</a:t>
            </a:r>
            <a:endParaRPr lang="en-US">
              <a:solidFill>
                <a:srgbClr val="000000"/>
              </a:solidFill>
            </a:endParaRPr>
          </a:p>
          <a:p>
            <a:pPr marL="742315" lvl="1" indent="-285115">
              <a:spcBef>
                <a:spcPct val="20000"/>
              </a:spcBef>
              <a:buFont typeface="Arial"/>
              <a:buChar char="•"/>
            </a:pPr>
            <a:r>
              <a:rPr lang="en-NZ">
                <a:solidFill>
                  <a:srgbClr val="000000"/>
                </a:solidFill>
              </a:rPr>
              <a:t>national – signposted in YS Update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ACCF5-B28C-439D-854A-60027B7D7741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858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ACCF5-B28C-439D-854A-60027B7D7741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08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B84DE-B6F8-7ECB-CCEE-702BDD31B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C18FF9-BC32-30E1-5445-F98189267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05C091-B2C8-959A-B93F-835C1B6DA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B7323-C90A-9BEF-59B9-ED27DEDC7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ACCF5-B28C-439D-854A-60027B7D7741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073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NZ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ACCF5-B28C-439D-854A-60027B7D7741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945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ACCF5-B28C-439D-854A-60027B7D7741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693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3435B7-F2A2-4EA6-B18F-F063A7C5F62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838EC7E-63FF-4608-8B7D-71EE7F5C27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t="54811" r="50394" b="26392"/>
          <a:stretch/>
        </p:blipFill>
        <p:spPr bwMode="auto">
          <a:xfrm>
            <a:off x="0" y="0"/>
            <a:ext cx="9144000" cy="674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9521970-142B-43AA-993C-F677A93FC7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6189667"/>
            <a:ext cx="19446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5C14388-2276-45F7-957E-DEB4D65540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6"/>
          <a:stretch>
            <a:fillRect/>
          </a:stretch>
        </p:blipFill>
        <p:spPr bwMode="auto">
          <a:xfrm>
            <a:off x="250827" y="-127000"/>
            <a:ext cx="2984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4" y="2492898"/>
            <a:ext cx="6336705" cy="159394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51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4" y="4243725"/>
            <a:ext cx="6336705" cy="26023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8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10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F6D6E9-4A86-497D-A6D0-29A271776885}"/>
              </a:ext>
            </a:extLst>
          </p:cNvPr>
          <p:cNvCxnSpPr>
            <a:cxnSpLocks/>
          </p:cNvCxnSpPr>
          <p:nvPr userDrawn="1"/>
        </p:nvCxnSpPr>
        <p:spPr>
          <a:xfrm>
            <a:off x="174629" y="260350"/>
            <a:ext cx="8734425" cy="0"/>
          </a:xfrm>
          <a:prstGeom prst="line">
            <a:avLst/>
          </a:prstGeom>
          <a:ln w="38100">
            <a:solidFill>
              <a:srgbClr val="ED80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89289FA-98DC-4339-9D97-FBE4B2CCA44F}"/>
              </a:ext>
            </a:extLst>
          </p:cNvPr>
          <p:cNvSpPr/>
          <p:nvPr userDrawn="1"/>
        </p:nvSpPr>
        <p:spPr>
          <a:xfrm>
            <a:off x="3923928" y="6093292"/>
            <a:ext cx="2592483" cy="76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E35B1-EC50-4E4D-896A-47F7BEC212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98176"/>
            <a:ext cx="1821393" cy="5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4" y="404664"/>
            <a:ext cx="8753981" cy="64807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>
              <a:defRPr sz="2700" b="1" i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75264" y="1052736"/>
            <a:ext cx="8753981" cy="360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500" b="1">
                <a:solidFill>
                  <a:schemeClr val="tx1"/>
                </a:solidFill>
              </a:defRPr>
            </a:lvl1pPr>
            <a:lvl2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>
          <a:xfrm>
            <a:off x="175265" y="1484787"/>
            <a:ext cx="8733969" cy="4641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4303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85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0068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2952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5835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96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67AB6A-5D58-4014-86D2-2CED9C230C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9BEBCFB-EE16-4709-987D-C35BC2CC14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6" y="2276479"/>
            <a:ext cx="5865812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4E4C1D9-E822-4CB8-918D-4A708188E3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6189667"/>
            <a:ext cx="19446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7699629-8B1B-46C5-9955-F230C267FC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/>
          <a:stretch>
            <a:fillRect/>
          </a:stretch>
        </p:blipFill>
        <p:spPr bwMode="auto">
          <a:xfrm>
            <a:off x="250828" y="-127000"/>
            <a:ext cx="26654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4" y="2492898"/>
            <a:ext cx="6336705" cy="159394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51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4" y="4243725"/>
            <a:ext cx="6336705" cy="26023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8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089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3D6856-2ED5-4CE6-9322-AC5ED63D6D6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6F8AA8F-80C8-46F8-961E-871D2DE965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" b="6320"/>
          <a:stretch>
            <a:fillRect/>
          </a:stretch>
        </p:blipFill>
        <p:spPr bwMode="auto">
          <a:xfrm>
            <a:off x="2420941" y="1685927"/>
            <a:ext cx="707707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A603364B-4A2D-4790-A03C-DF9B6632CA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6189667"/>
            <a:ext cx="19446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7783E1C-7070-4E8E-B5CA-934916B06A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6" y="-171450"/>
            <a:ext cx="3105151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4" y="2492898"/>
            <a:ext cx="6336705" cy="159394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51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4" y="4243725"/>
            <a:ext cx="6336705" cy="26023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8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34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735ACA-C41B-4017-A4E5-230D1CCE9716}"/>
              </a:ext>
            </a:extLst>
          </p:cNvPr>
          <p:cNvCxnSpPr>
            <a:cxnSpLocks/>
          </p:cNvCxnSpPr>
          <p:nvPr userDrawn="1"/>
        </p:nvCxnSpPr>
        <p:spPr>
          <a:xfrm>
            <a:off x="174629" y="260350"/>
            <a:ext cx="8734425" cy="0"/>
          </a:xfrm>
          <a:prstGeom prst="line">
            <a:avLst/>
          </a:prstGeom>
          <a:ln w="38100">
            <a:solidFill>
              <a:srgbClr val="F96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B833C65-E752-42CA-8E65-7462BAB28D1B}"/>
              </a:ext>
            </a:extLst>
          </p:cNvPr>
          <p:cNvSpPr/>
          <p:nvPr userDrawn="1"/>
        </p:nvSpPr>
        <p:spPr>
          <a:xfrm>
            <a:off x="3995741" y="6092829"/>
            <a:ext cx="2520951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6528388-AD47-4818-B8E9-E207659F05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6116" y="5880401"/>
            <a:ext cx="2431968" cy="114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4" y="404664"/>
            <a:ext cx="8753981" cy="64807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>
              <a:defRPr sz="2700" b="1" i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75264" y="1052736"/>
            <a:ext cx="8753981" cy="360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500" b="1">
                <a:solidFill>
                  <a:schemeClr val="tx1"/>
                </a:solidFill>
              </a:defRPr>
            </a:lvl1pPr>
            <a:lvl2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12" name="Text Placeholder 2"/>
          <p:cNvSpPr>
            <a:spLocks noGrp="1"/>
          </p:cNvSpPr>
          <p:nvPr>
            <p:ph idx="10"/>
          </p:nvPr>
        </p:nvSpPr>
        <p:spPr>
          <a:xfrm>
            <a:off x="175265" y="1484787"/>
            <a:ext cx="8733969" cy="4641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4303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85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0068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2952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5835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6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1201D7-1C7A-43B1-B80F-20EAEFCF524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A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0D265C7-00B1-408F-8D6B-901F5BE512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6" y="2424117"/>
            <a:ext cx="5865812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C1C34B1-D567-4A62-9920-D69DF9BDCE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6189667"/>
            <a:ext cx="19446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9825BDC4-ABC9-435D-BC1C-C3D0B0E02F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/>
          <a:stretch>
            <a:fillRect/>
          </a:stretch>
        </p:blipFill>
        <p:spPr bwMode="auto">
          <a:xfrm>
            <a:off x="250828" y="-127000"/>
            <a:ext cx="26654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4" y="2492898"/>
            <a:ext cx="6336705" cy="159394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51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4" y="4243725"/>
            <a:ext cx="6336705" cy="26023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8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139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8D3017-F5F7-4B6E-8E30-B84F4D31B8A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12B0F59-5843-4BAD-8BFC-F7B21A8F05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" b="6320"/>
          <a:stretch>
            <a:fillRect/>
          </a:stretch>
        </p:blipFill>
        <p:spPr bwMode="auto">
          <a:xfrm>
            <a:off x="2420941" y="1685927"/>
            <a:ext cx="707707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A3B56803-2EFC-404D-885F-F496CB3B60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6189667"/>
            <a:ext cx="19446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BA556627-C596-46B6-8083-05D71D10C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2"/>
            <a:ext cx="2274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4" y="2492898"/>
            <a:ext cx="6336705" cy="159394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51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4" y="4243725"/>
            <a:ext cx="6336705" cy="26023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8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707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EEB377-5390-48C1-B2EF-EDA1DF2AF6C7}"/>
              </a:ext>
            </a:extLst>
          </p:cNvPr>
          <p:cNvCxnSpPr>
            <a:cxnSpLocks/>
          </p:cNvCxnSpPr>
          <p:nvPr userDrawn="1"/>
        </p:nvCxnSpPr>
        <p:spPr>
          <a:xfrm>
            <a:off x="174629" y="260350"/>
            <a:ext cx="8734425" cy="0"/>
          </a:xfrm>
          <a:prstGeom prst="line">
            <a:avLst/>
          </a:prstGeom>
          <a:ln w="38100">
            <a:solidFill>
              <a:srgbClr val="10A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78F3B77-0C50-4DA5-AE54-3766920B164B}"/>
              </a:ext>
            </a:extLst>
          </p:cNvPr>
          <p:cNvSpPr/>
          <p:nvPr userDrawn="1"/>
        </p:nvSpPr>
        <p:spPr>
          <a:xfrm>
            <a:off x="3995741" y="6092829"/>
            <a:ext cx="2520951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E74E11EB-63E3-4BB0-821C-F32E933A92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97748"/>
            <a:ext cx="18129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4" y="404664"/>
            <a:ext cx="8753981" cy="64807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>
              <a:defRPr sz="2700" b="1" i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75264" y="1052736"/>
            <a:ext cx="8753981" cy="360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500" b="1">
                <a:solidFill>
                  <a:schemeClr val="tx1"/>
                </a:solidFill>
              </a:defRPr>
            </a:lvl1pPr>
            <a:lvl2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175265" y="1484787"/>
            <a:ext cx="8733969" cy="4641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4303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85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0068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2952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5835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133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84FA44-2EE1-411D-AC95-52703932E4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4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F80545C-5AD0-41CE-827C-644FD4518E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49" y="2424117"/>
            <a:ext cx="4718051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CF579AB-3355-4408-9C22-B4E6C9A029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6189667"/>
            <a:ext cx="19446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D570712-9430-4EA0-9B58-4B79ADC9A1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/>
          <a:stretch>
            <a:fillRect/>
          </a:stretch>
        </p:blipFill>
        <p:spPr bwMode="auto">
          <a:xfrm>
            <a:off x="250828" y="-127000"/>
            <a:ext cx="26654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4" y="2492898"/>
            <a:ext cx="6336705" cy="159394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51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4" y="4243725"/>
            <a:ext cx="6336705" cy="26023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8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631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D98E42-AD1B-41D7-8DE0-452E6DDB350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4506B41-8CC4-4204-A598-A58D61051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6189667"/>
            <a:ext cx="19446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47A928C-0586-400B-9331-2D0E1E6F29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" b="6320"/>
          <a:stretch>
            <a:fillRect/>
          </a:stretch>
        </p:blipFill>
        <p:spPr bwMode="auto">
          <a:xfrm>
            <a:off x="3128965" y="2276475"/>
            <a:ext cx="569118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2BF0FA3-5D84-4108-A4C1-313F94E5B9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241302"/>
            <a:ext cx="2273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4" y="2492898"/>
            <a:ext cx="6336705" cy="159394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51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4" y="4243725"/>
            <a:ext cx="6336705" cy="26023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8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99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8D4FD7-9AA7-4EA8-9BD5-333292E3A3BE}"/>
              </a:ext>
            </a:extLst>
          </p:cNvPr>
          <p:cNvCxnSpPr>
            <a:cxnSpLocks/>
          </p:cNvCxnSpPr>
          <p:nvPr userDrawn="1"/>
        </p:nvCxnSpPr>
        <p:spPr>
          <a:xfrm>
            <a:off x="174629" y="260350"/>
            <a:ext cx="8734425" cy="0"/>
          </a:xfrm>
          <a:prstGeom prst="line">
            <a:avLst/>
          </a:prstGeom>
          <a:ln w="38100">
            <a:solidFill>
              <a:srgbClr val="E64C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2CE255E-2876-4E01-93D3-AE2E7E713EC8}"/>
              </a:ext>
            </a:extLst>
          </p:cNvPr>
          <p:cNvSpPr/>
          <p:nvPr userDrawn="1"/>
        </p:nvSpPr>
        <p:spPr>
          <a:xfrm>
            <a:off x="3995741" y="6092829"/>
            <a:ext cx="2520951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A5AFDE36-5BA4-48CB-BDAC-FD9DD9909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3" y="6197604"/>
            <a:ext cx="18129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4" y="404664"/>
            <a:ext cx="8753981" cy="64807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>
              <a:defRPr sz="2700" b="1" i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75264" y="1052736"/>
            <a:ext cx="8753981" cy="360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500" b="1">
                <a:solidFill>
                  <a:schemeClr val="tx1"/>
                </a:solidFill>
              </a:defRPr>
            </a:lvl1pPr>
            <a:lvl2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175265" y="1484787"/>
            <a:ext cx="8733969" cy="4641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4303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85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0068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2952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5835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72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2CF59D-2564-4E21-9F6D-849A135A66F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7F2339A-C43C-408E-8117-C682FDD23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7" t="54758" r="50394" b="26192"/>
          <a:stretch>
            <a:fillRect/>
          </a:stretch>
        </p:blipFill>
        <p:spPr bwMode="auto">
          <a:xfrm>
            <a:off x="-4762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A38B4F5-FDC6-43E7-A6A7-16322C7CEC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6189667"/>
            <a:ext cx="19446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C2EF6120-FFE9-49E6-8169-17F0B4A849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0"/>
          <a:stretch>
            <a:fillRect/>
          </a:stretch>
        </p:blipFill>
        <p:spPr bwMode="auto">
          <a:xfrm>
            <a:off x="250829" y="-201613"/>
            <a:ext cx="2663825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4" y="2492898"/>
            <a:ext cx="6336705" cy="159394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51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4" y="4243725"/>
            <a:ext cx="6336705" cy="26023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8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165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1CA05A-6700-45E8-A504-028F4ECA7A2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B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85001EF-5D64-465B-A378-604D50585F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7" y="2424117"/>
            <a:ext cx="42545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BDD7C0AC-2157-4F0E-9F57-CEA187D0A6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6189667"/>
            <a:ext cx="19446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CEA1AD9-5142-4F0A-80D2-F98EBFEE43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/>
          <a:stretch>
            <a:fillRect/>
          </a:stretch>
        </p:blipFill>
        <p:spPr bwMode="auto">
          <a:xfrm>
            <a:off x="250828" y="-127000"/>
            <a:ext cx="26654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4" y="2492898"/>
            <a:ext cx="6336705" cy="159394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51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4" y="4243725"/>
            <a:ext cx="6336705" cy="26023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8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070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F4141-CE23-42EC-BFC3-37956778E6D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E5B7FD9-E4C2-4A65-AE91-86AD72C23C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49" y="1933579"/>
            <a:ext cx="5708651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900711CA-5B05-46F4-991A-C4CD57294C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6189667"/>
            <a:ext cx="19446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C539C25-734D-42DC-A485-41D0662A0D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1" y="222252"/>
            <a:ext cx="237648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4" y="2492898"/>
            <a:ext cx="6336705" cy="159394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51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4" y="4243725"/>
            <a:ext cx="6336705" cy="26023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8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680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5650BE-EFD2-4038-B796-28B14F7ED6A1}"/>
              </a:ext>
            </a:extLst>
          </p:cNvPr>
          <p:cNvCxnSpPr>
            <a:cxnSpLocks/>
          </p:cNvCxnSpPr>
          <p:nvPr userDrawn="1"/>
        </p:nvCxnSpPr>
        <p:spPr>
          <a:xfrm>
            <a:off x="174629" y="260350"/>
            <a:ext cx="8734425" cy="0"/>
          </a:xfrm>
          <a:prstGeom prst="line">
            <a:avLst/>
          </a:prstGeom>
          <a:ln w="38100">
            <a:solidFill>
              <a:srgbClr val="34BE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7DDFD7B-7D04-4EA0-A6E8-BEEF7D65FCB2}"/>
              </a:ext>
            </a:extLst>
          </p:cNvPr>
          <p:cNvSpPr/>
          <p:nvPr userDrawn="1"/>
        </p:nvSpPr>
        <p:spPr>
          <a:xfrm>
            <a:off x="3995741" y="6092829"/>
            <a:ext cx="2520951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669FB9B8-C2CA-4A8A-93F0-C9DB45D20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98176"/>
            <a:ext cx="1819221" cy="51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4" y="404664"/>
            <a:ext cx="8753981" cy="64807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>
              <a:defRPr sz="2700" b="1" i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75264" y="1052736"/>
            <a:ext cx="8753981" cy="360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500" b="1">
                <a:solidFill>
                  <a:schemeClr val="tx1"/>
                </a:solidFill>
              </a:defRPr>
            </a:lvl1pPr>
            <a:lvl2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175265" y="1484787"/>
            <a:ext cx="8733969" cy="4641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4303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85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0068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2952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5835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020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A83264-075E-5847-8536-11A2B8166E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3" b="46725"/>
          <a:stretch/>
        </p:blipFill>
        <p:spPr>
          <a:xfrm>
            <a:off x="3727629" y="1794360"/>
            <a:ext cx="5416372" cy="50453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143E-B011-4B37-849A-B4877781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37" y="918677"/>
            <a:ext cx="4185000" cy="5101119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689BA8-23FC-1A4D-985F-247ECD286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16" y="6473040"/>
            <a:ext cx="1478294" cy="2331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763381-6191-D34F-AD2C-CFD7FBBC5016}"/>
              </a:ext>
            </a:extLst>
          </p:cNvPr>
          <p:cNvSpPr txBox="1"/>
          <p:nvPr userDrawn="1"/>
        </p:nvSpPr>
        <p:spPr>
          <a:xfrm>
            <a:off x="6990961" y="6525269"/>
            <a:ext cx="192443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900">
                <a:solidFill>
                  <a:srgbClr val="B160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Internal use only please</a:t>
            </a:r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BB16AE-AE60-5843-8C33-3147F73D3EB6}"/>
              </a:ext>
            </a:extLst>
          </p:cNvPr>
          <p:cNvCxnSpPr>
            <a:cxnSpLocks/>
          </p:cNvCxnSpPr>
          <p:nvPr userDrawn="1"/>
        </p:nvCxnSpPr>
        <p:spPr>
          <a:xfrm>
            <a:off x="292748" y="6308724"/>
            <a:ext cx="8612426" cy="0"/>
          </a:xfrm>
          <a:prstGeom prst="line">
            <a:avLst/>
          </a:prstGeom>
          <a:ln w="28575">
            <a:solidFill>
              <a:srgbClr val="121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9FFD12-8DBF-9B4F-AB69-BCBD8E79A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9228" y="918677"/>
            <a:ext cx="4185000" cy="5101119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23C422-3938-E545-8236-1AAC06CA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875022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037752C5-A920-4B5D-8D03-27F8FA708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4018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13DFF58-DF40-4BAB-962D-762A9BB77B1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625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0BDB70-9E3C-4DC8-8512-2DB8FC931ED4}"/>
              </a:ext>
            </a:extLst>
          </p:cNvPr>
          <p:cNvCxnSpPr>
            <a:cxnSpLocks/>
          </p:cNvCxnSpPr>
          <p:nvPr userDrawn="1"/>
        </p:nvCxnSpPr>
        <p:spPr>
          <a:xfrm>
            <a:off x="174629" y="260350"/>
            <a:ext cx="8734425" cy="0"/>
          </a:xfrm>
          <a:prstGeom prst="line">
            <a:avLst/>
          </a:prstGeom>
          <a:ln w="38100">
            <a:solidFill>
              <a:srgbClr val="F9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4" y="404664"/>
            <a:ext cx="8753981" cy="64807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>
              <a:defRPr sz="2700" b="1" i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4" y="1052736"/>
            <a:ext cx="8753981" cy="360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500" b="1">
                <a:solidFill>
                  <a:schemeClr val="tx1"/>
                </a:solidFill>
              </a:defRPr>
            </a:lvl1pPr>
            <a:lvl2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>
          <a:xfrm>
            <a:off x="175265" y="1484787"/>
            <a:ext cx="8733969" cy="4641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4303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85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0068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2952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5835" indent="-214303">
              <a:buFont typeface="Arial" panose="020B0604020202020204" pitchFamily="34" charset="0"/>
              <a:buChar char="•"/>
              <a:defRPr sz="105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55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AEAA6B-0081-4865-9080-A86DAA6FA228}"/>
              </a:ext>
            </a:extLst>
          </p:cNvPr>
          <p:cNvCxnSpPr>
            <a:cxnSpLocks/>
          </p:cNvCxnSpPr>
          <p:nvPr userDrawn="1"/>
        </p:nvCxnSpPr>
        <p:spPr>
          <a:xfrm>
            <a:off x="174629" y="260350"/>
            <a:ext cx="8734425" cy="0"/>
          </a:xfrm>
          <a:prstGeom prst="line">
            <a:avLst/>
          </a:prstGeom>
          <a:ln w="38100">
            <a:solidFill>
              <a:srgbClr val="F9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77566"/>
            <a:ext cx="4320480" cy="4687738"/>
          </a:xfrm>
          <a:prstGeom prst="rect">
            <a:avLst/>
          </a:prstGeom>
        </p:spPr>
        <p:txBody>
          <a:bodyPr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477566"/>
            <a:ext cx="4320480" cy="4687738"/>
          </a:xfrm>
          <a:prstGeom prst="rect">
            <a:avLst/>
          </a:prstGeom>
        </p:spPr>
        <p:txBody>
          <a:bodyPr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75264" y="404664"/>
            <a:ext cx="8753981" cy="64807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>
              <a:defRPr sz="2700" b="1" i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75264" y="1052736"/>
            <a:ext cx="8753981" cy="360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500" b="1">
                <a:solidFill>
                  <a:schemeClr val="tx1"/>
                </a:solidFill>
              </a:defRPr>
            </a:lvl1pPr>
            <a:lvl2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813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0ADDB5-5F79-4037-AA72-6B747AA837BA}"/>
              </a:ext>
            </a:extLst>
          </p:cNvPr>
          <p:cNvCxnSpPr>
            <a:cxnSpLocks/>
          </p:cNvCxnSpPr>
          <p:nvPr userDrawn="1"/>
        </p:nvCxnSpPr>
        <p:spPr>
          <a:xfrm>
            <a:off x="174629" y="260350"/>
            <a:ext cx="8734425" cy="0"/>
          </a:xfrm>
          <a:prstGeom prst="line">
            <a:avLst/>
          </a:prstGeom>
          <a:ln w="38100">
            <a:solidFill>
              <a:srgbClr val="F9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4" y="1196755"/>
            <a:ext cx="4317876" cy="978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4" y="2174875"/>
            <a:ext cx="4317876" cy="3951288"/>
          </a:xfrm>
          <a:prstGeom prst="rect">
            <a:avLst/>
          </a:prstGeom>
        </p:spPr>
        <p:txBody>
          <a:bodyPr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96755"/>
            <a:ext cx="4319461" cy="978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319461" cy="3951288"/>
          </a:xfrm>
          <a:prstGeom prst="rect">
            <a:avLst/>
          </a:prstGeom>
        </p:spPr>
        <p:txBody>
          <a:bodyPr/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5264" y="404664"/>
            <a:ext cx="8753981" cy="64807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>
              <a:defRPr sz="2700" b="1" i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238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5DC59B-F4EF-4406-982C-ABA050BFF403}"/>
              </a:ext>
            </a:extLst>
          </p:cNvPr>
          <p:cNvCxnSpPr>
            <a:cxnSpLocks/>
          </p:cNvCxnSpPr>
          <p:nvPr userDrawn="1"/>
        </p:nvCxnSpPr>
        <p:spPr>
          <a:xfrm>
            <a:off x="3563939" y="168279"/>
            <a:ext cx="0" cy="5853113"/>
          </a:xfrm>
          <a:prstGeom prst="line">
            <a:avLst/>
          </a:prstGeom>
          <a:ln w="38100">
            <a:solidFill>
              <a:srgbClr val="F9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68176"/>
            <a:ext cx="3286003" cy="931867"/>
          </a:xfrm>
          <a:prstGeom prst="rect">
            <a:avLst/>
          </a:prstGeom>
        </p:spPr>
        <p:txBody>
          <a:bodyPr anchor="b"/>
          <a:lstStyle>
            <a:lvl1pPr algn="l">
              <a:defRPr sz="1051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7" y="168179"/>
            <a:ext cx="5256583" cy="5853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chemeClr val="tx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3" y="1330227"/>
            <a:ext cx="328600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/>
            </a:lvl1pPr>
            <a:lvl2pPr marL="342882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8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243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F16899-4544-43A1-BBA4-19B80A2CCA15}"/>
              </a:ext>
            </a:extLst>
          </p:cNvPr>
          <p:cNvSpPr/>
          <p:nvPr userDrawn="1"/>
        </p:nvSpPr>
        <p:spPr>
          <a:xfrm>
            <a:off x="0" y="-100011"/>
            <a:ext cx="9144000" cy="1441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sz="135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644"/>
            <a:ext cx="5486400" cy="4538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/>
            </a:lvl1pPr>
            <a:lvl2pPr marL="342882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8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61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4699EA-F267-4B51-9E32-BB9A7524E72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D8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0127DFD-5888-47D3-B13F-F121A44F2C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r="1791"/>
          <a:stretch>
            <a:fillRect/>
          </a:stretch>
        </p:blipFill>
        <p:spPr bwMode="auto">
          <a:xfrm>
            <a:off x="3132140" y="2276475"/>
            <a:ext cx="5699125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8FF1C23-9862-4415-98C0-47D6F99D2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6189667"/>
            <a:ext cx="19446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C2EE475C-3CFF-4A82-9505-71D0C036DD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/>
          <a:stretch>
            <a:fillRect/>
          </a:stretch>
        </p:blipFill>
        <p:spPr bwMode="auto">
          <a:xfrm>
            <a:off x="250828" y="-127000"/>
            <a:ext cx="26654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4" y="2492898"/>
            <a:ext cx="6336705" cy="159394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51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4" y="4243725"/>
            <a:ext cx="6336705" cy="26023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8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09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E0730C-AA11-45BE-939E-6EFF483383E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D831A2C-4B77-4CA0-B798-2542E21154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" b="6320"/>
          <a:stretch>
            <a:fillRect/>
          </a:stretch>
        </p:blipFill>
        <p:spPr bwMode="auto">
          <a:xfrm>
            <a:off x="2420941" y="1685927"/>
            <a:ext cx="707707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6F99302-46C5-4E93-8369-342158F631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6189667"/>
            <a:ext cx="19446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C6F9FFE5-98D7-4D8E-9B8F-04F2F44977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2"/>
            <a:ext cx="2274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4" y="2492898"/>
            <a:ext cx="6336705" cy="159394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51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4" y="4243725"/>
            <a:ext cx="6336705" cy="26023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8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2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03FEEF5-9D84-442D-871B-8E687FC303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3"/>
          <a:stretch>
            <a:fillRect/>
          </a:stretch>
        </p:blipFill>
        <p:spPr bwMode="auto">
          <a:xfrm>
            <a:off x="6757991" y="6153150"/>
            <a:ext cx="21510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8EC698F-98FE-480A-9A6F-2C99BC59FE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54" y="5877272"/>
            <a:ext cx="2461161" cy="116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671971-2E11-4B15-9892-B7B448A7E718}"/>
              </a:ext>
            </a:extLst>
          </p:cNvPr>
          <p:cNvCxnSpPr>
            <a:cxnSpLocks/>
          </p:cNvCxnSpPr>
          <p:nvPr userDrawn="1"/>
        </p:nvCxnSpPr>
        <p:spPr>
          <a:xfrm>
            <a:off x="6650039" y="6175379"/>
            <a:ext cx="0" cy="614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56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42882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685766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028649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371532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57162" indent="-25716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557185" indent="-21430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857208" indent="-17144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1200091" indent="-17144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1542973" indent="-17144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1885857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orkandincome.govt.nz/map/youth-service/youth-payment/exemptions-from-activity-obligations-01.html" TargetMode="External"/><Relationship Id="rId3" Type="http://schemas.openxmlformats.org/officeDocument/2006/relationships/hyperlink" Target="https://providers.youthservice.govt.nz/yp-and-ypp/supporting-taiohi/incentives" TargetMode="External"/><Relationship Id="rId7" Type="http://schemas.openxmlformats.org/officeDocument/2006/relationships/hyperlink" Target="https://providers.youthservice.govt.nz/yp-and-ypp/obligations/exempt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hyperlink" Target="https://providers.youthservice.govt.nz/yp-and-ypp/obligations/meeting-obligations" TargetMode="External"/><Relationship Id="rId9" Type="http://schemas.openxmlformats.org/officeDocument/2006/relationships/hyperlink" Target="https://www.workandincome.govt.nz/products/a-z-benefits/supported-living-payment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providers.youthservice.govt.nz/assets/Uploads/Youth-Service-sanctions-table-Youth.pdf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workandincome.govt.nz/map/youth-service/young-parent-payment/recompliance-grade-1-and-2-01.html" TargetMode="External"/><Relationship Id="rId11" Type="http://schemas.openxmlformats.org/officeDocument/2006/relationships/image" Target="../media/image36.png"/><Relationship Id="rId5" Type="http://schemas.openxmlformats.org/officeDocument/2006/relationships/hyperlink" Target="https://rise.articulate.com/share/mK5-SQOsojR0VDxbOtra1F7dYOk2fqmn" TargetMode="External"/><Relationship Id="rId10" Type="http://schemas.openxmlformats.org/officeDocument/2006/relationships/image" Target="../media/image40.png"/><Relationship Id="rId4" Type="http://schemas.openxmlformats.org/officeDocument/2006/relationships/hyperlink" Target="https://rise.articulate.com/share/bQ3x4wM9DZAZlY9ZfOjtlZrSvmdx2PeT" TargetMode="External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hyperlink" Target="https://teams.microsoft.com/l/meetup-join/19%3ameeting_Njc5MTQ5MGEtMDQxNC00MTZkLWE3YTEtZDEyYzZhMDhlMmU2%40thread.v2/0?context=%7b%22Tid%22%3a%22e40c4f52-99bd-4d4f-bf7e-d001a2ca6556%22%2c%22Oid%22%3a%228177e49c-7513-4206-8a27-22659f68db4f%22%7d" TargetMode="External"/><Relationship Id="rId5" Type="http://schemas.openxmlformats.org/officeDocument/2006/relationships/hyperlink" Target="mailto:ystraining@msd.govt.nz" TargetMode="External"/><Relationship Id="rId4" Type="http://schemas.openxmlformats.org/officeDocument/2006/relationships/hyperlink" Target="https://providers.youthservice.govt.nz/learning/online-training-schedule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hyperlink" Target="mailto:national_youthservice@msd.govt.nz" TargetMode="External"/><Relationship Id="rId5" Type="http://schemas.openxmlformats.org/officeDocument/2006/relationships/hyperlink" Target="https://providers.youthservice.govt.nz/" TargetMode="Externa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BACDBB-E211-4C84-A7D9-5B5D3157CB7E}"/>
              </a:ext>
            </a:extLst>
          </p:cNvPr>
          <p:cNvSpPr txBox="1"/>
          <p:nvPr/>
        </p:nvSpPr>
        <p:spPr>
          <a:xfrm>
            <a:off x="251524" y="5030962"/>
            <a:ext cx="3223196" cy="67364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342882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3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685766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028649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532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714414" indent="0" defTabSz="685766">
              <a:spcBef>
                <a:spcPct val="20000"/>
              </a:spcBef>
              <a:buFont typeface="Arial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defTabSz="685766">
              <a:spcBef>
                <a:spcPct val="20000"/>
              </a:spcBef>
              <a:buFont typeface="Arial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defTabSz="685766">
              <a:spcBef>
                <a:spcPct val="20000"/>
              </a:spcBef>
              <a:buFont typeface="Arial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defTabSz="685766">
              <a:spcBef>
                <a:spcPct val="20000"/>
              </a:spcBef>
              <a:buFont typeface="Arial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NZ" sz="1600" b="1" err="1">
                <a:latin typeface="Arial"/>
                <a:ea typeface="Verdana"/>
                <a:cs typeface="Arial"/>
              </a:rPr>
              <a:t>Rāmere</a:t>
            </a:r>
            <a:r>
              <a:rPr lang="en-NZ" sz="1600" b="1">
                <a:latin typeface="Arial"/>
                <a:ea typeface="Verdana"/>
                <a:cs typeface="Arial"/>
              </a:rPr>
              <a:t> 16 </a:t>
            </a:r>
            <a:r>
              <a:rPr lang="en-NZ" sz="1600" b="1" err="1">
                <a:latin typeface="Arial"/>
                <a:ea typeface="Verdana"/>
                <a:cs typeface="Arial"/>
              </a:rPr>
              <a:t>Whiringa</a:t>
            </a:r>
            <a:r>
              <a:rPr lang="en-NZ" sz="1600" b="1">
                <a:latin typeface="Arial"/>
                <a:ea typeface="Verdana"/>
                <a:cs typeface="Arial"/>
              </a:rPr>
              <a:t>-ā-</a:t>
            </a:r>
            <a:r>
              <a:rPr lang="en-NZ" sz="1600" b="1" err="1">
                <a:latin typeface="Arial"/>
                <a:ea typeface="Verdana"/>
                <a:cs typeface="Arial"/>
              </a:rPr>
              <a:t>nuku</a:t>
            </a:r>
            <a:r>
              <a:rPr lang="en-NZ" sz="1600" b="1">
                <a:latin typeface="Arial"/>
                <a:ea typeface="Verdana"/>
                <a:cs typeface="Arial"/>
              </a:rPr>
              <a:t> 2025</a:t>
            </a:r>
          </a:p>
          <a:p>
            <a:r>
              <a:rPr lang="en-NZ" sz="1600">
                <a:latin typeface="Arial"/>
                <a:ea typeface="Verdana"/>
                <a:cs typeface="Arial"/>
              </a:rPr>
              <a:t>Thursday 16 October</a:t>
            </a:r>
            <a:r>
              <a:rPr lang="mi-NZ" sz="1600">
                <a:latin typeface="Arial"/>
                <a:ea typeface="Verdana"/>
                <a:cs typeface="Arial"/>
              </a:rPr>
              <a:t> </a:t>
            </a:r>
            <a:r>
              <a:rPr lang="en-NZ" sz="1600">
                <a:latin typeface="Arial"/>
                <a:ea typeface="Verdana"/>
                <a:cs typeface="Arial"/>
              </a:rPr>
              <a:t>2025</a:t>
            </a:r>
          </a:p>
          <a:p>
            <a:r>
              <a:rPr lang="en-NZ" sz="1600" b="1">
                <a:latin typeface="Arial"/>
                <a:ea typeface="Verdana"/>
                <a:cs typeface="Arial"/>
              </a:rPr>
              <a:t>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8C3A34-7EEE-318D-E57A-FB3C89F0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5" y="2492897"/>
            <a:ext cx="2076040" cy="1780511"/>
          </a:xfrm>
        </p:spPr>
        <p:txBody>
          <a:bodyPr/>
          <a:lstStyle/>
          <a:p>
            <a:r>
              <a:rPr lang="en-NZ"/>
              <a:t>ratonga </a:t>
            </a:r>
            <a:br>
              <a:rPr lang="en-NZ"/>
            </a:br>
            <a:r>
              <a:rPr lang="en-NZ"/>
              <a:t>taiohi </a:t>
            </a:r>
            <a:br>
              <a:rPr lang="en-NZ"/>
            </a:br>
            <a:r>
              <a:rPr lang="en-NZ"/>
              <a:t>pānui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DF2221-9D87-9EBF-D9D4-F31DE9707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4" y="4493381"/>
            <a:ext cx="6336705" cy="317609"/>
          </a:xfrm>
        </p:spPr>
        <p:txBody>
          <a:bodyPr/>
          <a:lstStyle/>
          <a:p>
            <a:r>
              <a:rPr lang="en-NZ" sz="2200" b="0">
                <a:latin typeface="Arial" panose="020B0604020202020204" pitchFamily="34" charset="0"/>
                <a:cs typeface="Arial" panose="020B0604020202020204" pitchFamily="34" charset="0"/>
              </a:rPr>
              <a:t>what you need to know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A79400-6AA7-A17E-10EF-5AB91B1FD570}"/>
              </a:ext>
            </a:extLst>
          </p:cNvPr>
          <p:cNvSpPr/>
          <p:nvPr/>
        </p:nvSpPr>
        <p:spPr>
          <a:xfrm>
            <a:off x="3474720" y="1243584"/>
            <a:ext cx="950976" cy="337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DA4911-6430-931D-74A1-0FBF619B74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78" t="696" b="3200"/>
          <a:stretch/>
        </p:blipFill>
        <p:spPr>
          <a:xfrm>
            <a:off x="4122420" y="-2447"/>
            <a:ext cx="5021580" cy="68604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649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3EC1-6F9B-8DA1-C9C1-F6E786EEA9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/>
              <a:t>labour day changes to payments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56EC4-E6CD-ACA8-4B15-E598316A0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/>
              <a:t>changes need to be reported early, and taiohi paid on tuesdays will be paid early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6FCD3-5C25-517B-4F31-36351BB63A7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5265" y="1484787"/>
            <a:ext cx="4396735" cy="4641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sz="1600" dirty="0">
                <a:latin typeface="Arial"/>
                <a:ea typeface="Verdana"/>
                <a:cs typeface="Arial"/>
              </a:rPr>
              <a:t>The Labour Day public holiday is coming up on Monday 27 October, this day changes when affecting payments need to be reported by and some payment dates will be earlier.</a:t>
            </a:r>
          </a:p>
          <a:p>
            <a:pPr marL="0" indent="0">
              <a:buNone/>
            </a:pPr>
            <a:endParaRPr lang="en-NZ" sz="1600"/>
          </a:p>
          <a:p>
            <a:pPr marL="0" indent="0">
              <a:buNone/>
            </a:pPr>
            <a:r>
              <a:rPr lang="en-NZ" sz="1600" b="1" dirty="0" err="1">
                <a:latin typeface="Arial"/>
                <a:ea typeface="Verdana"/>
                <a:cs typeface="Arial"/>
              </a:rPr>
              <a:t>Taiohi</a:t>
            </a:r>
            <a:r>
              <a:rPr lang="en-NZ" sz="1600" b="1" dirty="0">
                <a:latin typeface="Arial"/>
                <a:ea typeface="Verdana"/>
                <a:cs typeface="Arial"/>
              </a:rPr>
              <a:t> will need to report any changes that will affect their payments </a:t>
            </a:r>
            <a:r>
              <a:rPr lang="en-NZ" sz="1600" dirty="0">
                <a:latin typeface="Arial"/>
                <a:ea typeface="Verdana"/>
                <a:cs typeface="Arial"/>
              </a:rPr>
              <a:t>(for example, wages or bank account details) for the week of 27/10, so they are done by </a:t>
            </a:r>
            <a:r>
              <a:rPr lang="en-NZ" sz="1600" b="1" dirty="0">
                <a:latin typeface="Arial"/>
                <a:ea typeface="Verdana"/>
                <a:cs typeface="Arial"/>
              </a:rPr>
              <a:t>Thursday 23 October </a:t>
            </a:r>
            <a:r>
              <a:rPr lang="en-NZ" sz="1600" dirty="0">
                <a:latin typeface="Arial"/>
                <a:ea typeface="Verdana"/>
                <a:cs typeface="Arial"/>
              </a:rPr>
              <a:t>(usually this is on Fridays).</a:t>
            </a:r>
          </a:p>
          <a:p>
            <a:pPr marL="0" indent="0">
              <a:buNone/>
            </a:pPr>
            <a:endParaRPr lang="en-NZ" sz="1600"/>
          </a:p>
          <a:p>
            <a:pPr marL="0" indent="0">
              <a:buNone/>
            </a:pPr>
            <a:r>
              <a:rPr lang="en-NZ" sz="1600" dirty="0" err="1">
                <a:latin typeface="Arial"/>
                <a:ea typeface="Verdana"/>
                <a:cs typeface="Arial"/>
              </a:rPr>
              <a:t>Taiohi</a:t>
            </a:r>
            <a:r>
              <a:rPr lang="en-NZ" sz="1600" dirty="0">
                <a:latin typeface="Arial"/>
                <a:ea typeface="Verdana"/>
                <a:cs typeface="Arial"/>
              </a:rPr>
              <a:t> who </a:t>
            </a:r>
            <a:r>
              <a:rPr lang="en-NZ" sz="1600" b="1" dirty="0">
                <a:latin typeface="Arial"/>
                <a:ea typeface="Verdana"/>
                <a:cs typeface="Arial"/>
              </a:rPr>
              <a:t>normally get paid on a Tuesday</a:t>
            </a:r>
            <a:r>
              <a:rPr lang="en-NZ" sz="1600" dirty="0">
                <a:latin typeface="Arial"/>
                <a:ea typeface="Verdana"/>
                <a:cs typeface="Arial"/>
              </a:rPr>
              <a:t> </a:t>
            </a:r>
            <a:r>
              <a:rPr lang="en-NZ" sz="1600" b="1" dirty="0">
                <a:latin typeface="Arial"/>
                <a:ea typeface="Verdana"/>
                <a:cs typeface="Arial"/>
              </a:rPr>
              <a:t>will be paid on Saturday 25 October.</a:t>
            </a:r>
            <a:r>
              <a:rPr lang="en-NZ" sz="1600" dirty="0">
                <a:latin typeface="Arial"/>
                <a:ea typeface="Verdana"/>
                <a:cs typeface="Arial"/>
              </a:rPr>
              <a:t> Make sure they understand that this is not a ‘bonus payment’. </a:t>
            </a:r>
          </a:p>
        </p:txBody>
      </p:sp>
      <p:pic>
        <p:nvPicPr>
          <p:cNvPr id="7" name="Picture 6" descr="A person and child in a grocery store&#10;&#10;Description automatically generated">
            <a:extLst>
              <a:ext uri="{FF2B5EF4-FFF2-40B4-BE49-F238E27FC236}">
                <a16:creationId xmlns:a16="http://schemas.microsoft.com/office/drawing/2014/main" id="{4FB1B299-2ED3-752B-7C94-95A4DAFE4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77019"/>
            <a:ext cx="3861048" cy="3861048"/>
          </a:xfrm>
          <a:prstGeom prst="rect">
            <a:avLst/>
          </a:prstGeom>
        </p:spPr>
      </p:pic>
      <p:pic>
        <p:nvPicPr>
          <p:cNvPr id="6" name="Picture 5" descr="A green piggy bank on a black background&#10;&#10;Description automatically generated">
            <a:extLst>
              <a:ext uri="{FF2B5EF4-FFF2-40B4-BE49-F238E27FC236}">
                <a16:creationId xmlns:a16="http://schemas.microsoft.com/office/drawing/2014/main" id="{6268FA5B-D80B-8A63-DEAA-D7D2A71B0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63997"/>
            <a:ext cx="2632087" cy="26310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132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C6FD4494-70E9-9859-9F44-A63CA58A581D}"/>
              </a:ext>
            </a:extLst>
          </p:cNvPr>
          <p:cNvSpPr txBox="1">
            <a:spLocks/>
          </p:cNvSpPr>
          <p:nvPr/>
        </p:nvSpPr>
        <p:spPr>
          <a:xfrm>
            <a:off x="3151099" y="1484786"/>
            <a:ext cx="2791632" cy="520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4303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57185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900068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242952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585835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885857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NZ" sz="1400" b="1">
                <a:ea typeface="Calibri" panose="020F0502020204030204" pitchFamily="34" charset="0"/>
                <a:cs typeface="Times New Roman" panose="02020603050405020304" pitchFamily="18" charset="0"/>
              </a:rPr>
              <a:t>incentives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NZ" sz="1400">
                <a:ea typeface="Calibri" panose="020F0502020204030204" pitchFamily="34" charset="0"/>
                <a:cs typeface="Times New Roman" panose="02020603050405020304" pitchFamily="18" charset="0"/>
              </a:rPr>
              <a:t>Taiohi can receive weekly $10 incentive payments for meeting their budgeting, education, and parenting obligations.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NZ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NZ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NZ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NZ" sz="1400" b="1"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1400">
                <a:hlinkClick r:id="rId3"/>
              </a:rPr>
              <a:t>incentive payments | Youth Service providers</a:t>
            </a:r>
            <a:endParaRPr lang="en-NZ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NZ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NZ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A89B9-7AF8-24F7-C92E-FB1B7406B37E}"/>
              </a:ext>
            </a:extLst>
          </p:cNvPr>
          <p:cNvSpPr txBox="1"/>
          <p:nvPr/>
        </p:nvSpPr>
        <p:spPr>
          <a:xfrm>
            <a:off x="8068235" y="0"/>
            <a:ext cx="1075765" cy="2531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342882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3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685766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028649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532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714414" indent="0" defTabSz="685766">
              <a:spcBef>
                <a:spcPct val="20000"/>
              </a:spcBef>
              <a:buFont typeface="Arial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defTabSz="685766">
              <a:spcBef>
                <a:spcPct val="20000"/>
              </a:spcBef>
              <a:buFont typeface="Arial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defTabSz="685766">
              <a:spcBef>
                <a:spcPct val="20000"/>
              </a:spcBef>
              <a:buFont typeface="Arial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defTabSz="685766">
              <a:spcBef>
                <a:spcPct val="20000"/>
              </a:spcBef>
              <a:buFont typeface="Arial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NZ" sz="1600">
                <a:latin typeface="Arial"/>
                <a:ea typeface="Verdana"/>
                <a:cs typeface="Arial"/>
              </a:rPr>
              <a:t>16/10/2025</a:t>
            </a:r>
          </a:p>
          <a:p>
            <a:r>
              <a:rPr lang="en-NZ" sz="1600" b="1">
                <a:latin typeface="Arial"/>
                <a:ea typeface="Verdana"/>
                <a:cs typeface="Arial"/>
              </a:rPr>
              <a:t>  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CAE24B3-7E42-2D45-59A9-B7BD27790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mi-NZ" dirty="0" err="1">
                <a:latin typeface="Arial"/>
                <a:ea typeface="Verdana"/>
                <a:cs typeface="Arial"/>
              </a:rPr>
              <a:t>drop</a:t>
            </a:r>
            <a:r>
              <a:rPr lang="mi-NZ" dirty="0">
                <a:latin typeface="Arial"/>
                <a:ea typeface="Verdana"/>
                <a:cs typeface="Arial"/>
              </a:rPr>
              <a:t> </a:t>
            </a:r>
            <a:r>
              <a:rPr lang="mi-NZ" dirty="0" err="1">
                <a:latin typeface="Arial"/>
                <a:ea typeface="Verdana"/>
                <a:cs typeface="Arial"/>
              </a:rPr>
              <a:t>in</a:t>
            </a:r>
            <a:r>
              <a:rPr lang="mi-NZ" dirty="0">
                <a:latin typeface="Arial"/>
                <a:ea typeface="Verdana"/>
                <a:cs typeface="Arial"/>
              </a:rPr>
              <a:t> </a:t>
            </a:r>
            <a:r>
              <a:rPr lang="mi-NZ" dirty="0" err="1">
                <a:latin typeface="Arial"/>
                <a:ea typeface="Verdana"/>
                <a:cs typeface="Arial"/>
              </a:rPr>
              <a:t>recap</a:t>
            </a:r>
            <a:r>
              <a:rPr lang="mi-NZ" dirty="0">
                <a:latin typeface="Arial"/>
                <a:ea typeface="Verdana"/>
                <a:cs typeface="Arial"/>
              </a:rPr>
              <a:t>: </a:t>
            </a:r>
            <a:r>
              <a:rPr lang="mi-NZ" dirty="0" err="1">
                <a:latin typeface="Arial"/>
                <a:ea typeface="Verdana"/>
                <a:cs typeface="Arial"/>
              </a:rPr>
              <a:t>obligations</a:t>
            </a:r>
            <a:r>
              <a:rPr lang="mi-NZ" dirty="0">
                <a:latin typeface="Arial"/>
                <a:ea typeface="Verdana"/>
                <a:cs typeface="Arial"/>
              </a:rPr>
              <a:t> and </a:t>
            </a:r>
            <a:r>
              <a:rPr lang="mi-NZ" dirty="0" err="1">
                <a:latin typeface="Arial"/>
                <a:ea typeface="Verdana"/>
                <a:cs typeface="Arial"/>
              </a:rPr>
              <a:t>sanctions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AA536146-ACE8-A5A2-94B8-54B5348DF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i-NZ" err="1"/>
              <a:t>part</a:t>
            </a:r>
            <a:r>
              <a:rPr lang="mi-NZ"/>
              <a:t> one: </a:t>
            </a:r>
            <a:r>
              <a:rPr lang="mi-NZ" err="1"/>
              <a:t>what</a:t>
            </a:r>
            <a:r>
              <a:rPr lang="mi-NZ"/>
              <a:t> </a:t>
            </a:r>
            <a:r>
              <a:rPr lang="mi-NZ" err="1"/>
              <a:t>the</a:t>
            </a:r>
            <a:r>
              <a:rPr lang="mi-NZ"/>
              <a:t> </a:t>
            </a:r>
            <a:r>
              <a:rPr lang="mi-NZ" err="1"/>
              <a:t>obligations</a:t>
            </a:r>
            <a:r>
              <a:rPr lang="mi-NZ"/>
              <a:t>, </a:t>
            </a:r>
            <a:r>
              <a:rPr lang="mi-NZ" err="1"/>
              <a:t>incentives</a:t>
            </a:r>
            <a:r>
              <a:rPr lang="mi-NZ"/>
              <a:t> and </a:t>
            </a:r>
            <a:r>
              <a:rPr lang="mi-NZ" err="1"/>
              <a:t>exemptions</a:t>
            </a:r>
            <a:r>
              <a:rPr lang="mi-NZ"/>
              <a:t> are</a:t>
            </a:r>
            <a:endParaRPr lang="en-NZ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5ABC2CC-1419-8698-D711-71A6609935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4437" y="1484786"/>
            <a:ext cx="2791632" cy="537321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1400" b="1">
                <a:ea typeface="Calibri" panose="020F0502020204030204" pitchFamily="34" charset="0"/>
                <a:cs typeface="Times New Roman" panose="02020603050405020304" pitchFamily="18" charset="0"/>
              </a:rPr>
              <a:t>obligations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1400">
                <a:ea typeface="Calibri" panose="020F0502020204030204" pitchFamily="34" charset="0"/>
                <a:cs typeface="Times New Roman" panose="02020603050405020304" pitchFamily="18" charset="0"/>
              </a:rPr>
              <a:t>Taiohi receiving Youth Payment or Young Parent Payment have benefit obligations – telling you about a change in their situation and youth activity obligations.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1400">
                <a:ea typeface="Calibri" panose="020F0502020204030204" pitchFamily="34" charset="0"/>
                <a:cs typeface="Times New Roman" panose="02020603050405020304" pitchFamily="18" charset="0"/>
              </a:rPr>
              <a:t>The youth activity obligations fall under four categories: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NZ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NZ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NZ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NZ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NZ" sz="14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1400" b="1"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1400">
                <a:hlinkClick r:id="rId4"/>
              </a:rPr>
              <a:t>meeting youth activity obligations | Youth Service providers</a:t>
            </a:r>
            <a:endParaRPr lang="en-NZ" sz="1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1D5827-7517-175C-A884-2745BCE21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90" y="3899587"/>
            <a:ext cx="2563149" cy="182417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E554A6-9D94-0518-A8C2-B7BE2B489A06}"/>
              </a:ext>
            </a:extLst>
          </p:cNvPr>
          <p:cNvCxnSpPr/>
          <p:nvPr/>
        </p:nvCxnSpPr>
        <p:spPr>
          <a:xfrm>
            <a:off x="3026664" y="1772484"/>
            <a:ext cx="0" cy="3776448"/>
          </a:xfrm>
          <a:prstGeom prst="line">
            <a:avLst/>
          </a:prstGeom>
          <a:ln>
            <a:solidFill>
              <a:srgbClr val="10A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7EB477-3A8D-B1D1-849C-C9EEEB1BADCB}"/>
              </a:ext>
            </a:extLst>
          </p:cNvPr>
          <p:cNvCxnSpPr/>
          <p:nvPr/>
        </p:nvCxnSpPr>
        <p:spPr>
          <a:xfrm>
            <a:off x="6086856" y="1772484"/>
            <a:ext cx="0" cy="3776448"/>
          </a:xfrm>
          <a:prstGeom prst="line">
            <a:avLst/>
          </a:prstGeom>
          <a:ln>
            <a:solidFill>
              <a:srgbClr val="10A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4B2085C-7E1A-9BB5-E7C7-5D2E1FB1B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9211" y="3025366"/>
            <a:ext cx="2915408" cy="1063730"/>
          </a:xfrm>
          <a:prstGeom prst="rect">
            <a:avLst/>
          </a:prstGeom>
        </p:spPr>
      </p:pic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021EFEC8-D0B3-083E-3915-1561062D531A}"/>
              </a:ext>
            </a:extLst>
          </p:cNvPr>
          <p:cNvSpPr txBox="1">
            <a:spLocks/>
          </p:cNvSpPr>
          <p:nvPr/>
        </p:nvSpPr>
        <p:spPr>
          <a:xfrm>
            <a:off x="6230982" y="1484786"/>
            <a:ext cx="2810473" cy="52086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14303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57185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900068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242952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585835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885857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NZ" sz="1500" b="1">
                <a:ea typeface="Calibri" panose="020F0502020204030204" pitchFamily="34" charset="0"/>
                <a:cs typeface="Times New Roman" panose="02020603050405020304" pitchFamily="18" charset="0"/>
              </a:rPr>
              <a:t>exemptions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NZ" sz="1500">
                <a:ea typeface="Calibri" panose="020F0502020204030204" pitchFamily="34" charset="0"/>
                <a:cs typeface="Times New Roman" panose="02020603050405020304" pitchFamily="18" charset="0"/>
              </a:rPr>
              <a:t>Taiohi can get an exemption for some or all of their obligations for a specified period of time.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NZ" sz="1500">
                <a:ea typeface="Calibri" panose="020F0502020204030204" pitchFamily="34" charset="0"/>
                <a:cs typeface="Times New Roman" panose="02020603050405020304" pitchFamily="18" charset="0"/>
              </a:rPr>
              <a:t>We’ve recently updated the exemption task in ART with more information on non-medical exemptions – check it out in ART.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NZ" sz="1500">
                <a:ea typeface="Calibri" panose="020F0502020204030204" pitchFamily="34" charset="0"/>
                <a:cs typeface="Times New Roman" panose="02020603050405020304" pitchFamily="18" charset="0"/>
              </a:rPr>
              <a:t>If the barrier to them meeting their obligation is a permanent condition, consider applying for Supported Living Payment.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NZ" sz="1500" b="1"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1500">
                <a:hlinkClick r:id="rId7"/>
              </a:rPr>
              <a:t>exemptions | Youth Service providers</a:t>
            </a:r>
            <a:endParaRPr lang="en-NZ" sz="15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1500">
                <a:hlinkClick r:id="rId8"/>
              </a:rPr>
              <a:t>Exemptions from activity obligations | Map</a:t>
            </a:r>
            <a:endParaRPr lang="en-NZ" sz="15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1500">
                <a:hlinkClick r:id="rId9"/>
              </a:rPr>
              <a:t>Supported Living Payment - Work and Income</a:t>
            </a:r>
            <a:endParaRPr lang="en-NZ" sz="15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NZ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 descr="A green piggy bank on a black background&#10;&#10;AI-generated content may be incorrect.">
            <a:extLst>
              <a:ext uri="{FF2B5EF4-FFF2-40B4-BE49-F238E27FC236}">
                <a16:creationId xmlns:a16="http://schemas.microsoft.com/office/drawing/2014/main" id="{6C00AE59-067C-BCF7-3E7F-E41872D668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61" y="325119"/>
            <a:ext cx="1303975" cy="13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51D79-86B9-2AAC-68EF-8A46F72A2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948C5E13-84D6-E866-9441-00FF74BDF5A0}"/>
              </a:ext>
            </a:extLst>
          </p:cNvPr>
          <p:cNvSpPr txBox="1">
            <a:spLocks/>
          </p:cNvSpPr>
          <p:nvPr/>
        </p:nvSpPr>
        <p:spPr>
          <a:xfrm>
            <a:off x="3151099" y="1484786"/>
            <a:ext cx="2791632" cy="52086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14303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57185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900068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242952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585835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885857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NZ" sz="1400" b="1">
                <a:ea typeface="Calibri" panose="020F0502020204030204" pitchFamily="34" charset="0"/>
                <a:cs typeface="Times New Roman" panose="02020603050405020304" pitchFamily="18" charset="0"/>
              </a:rPr>
              <a:t>sanctions and grades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400">
                <a:ea typeface="Calibri"/>
                <a:cs typeface="Calibri"/>
              </a:rPr>
              <a:t>Young people will have that on their record for a year. If they fail again within the 12 months, their next failure will be a grade 2, and their third within a year of that first failure, a grade 3.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NZ" sz="1400">
                <a:ea typeface="Calibri" panose="020F0502020204030204" pitchFamily="34" charset="0"/>
                <a:cs typeface="Times New Roman" panose="02020603050405020304" pitchFamily="18" charset="0"/>
              </a:rPr>
              <a:t>Different grades mean different sanctions. Click on the table below to read more.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NZ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NZ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NZ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NZ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1400">
                <a:hlinkClick r:id="rId3"/>
              </a:rPr>
              <a:t>effect of sanction table | youth service providers</a:t>
            </a:r>
            <a:r>
              <a:rPr lang="en-NZ" sz="1400"/>
              <a:t>  </a:t>
            </a:r>
            <a:endParaRPr lang="en-NZ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NZ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B4D23-230B-B0BA-CBF9-A54314ACE2FF}"/>
              </a:ext>
            </a:extLst>
          </p:cNvPr>
          <p:cNvSpPr txBox="1"/>
          <p:nvPr/>
        </p:nvSpPr>
        <p:spPr>
          <a:xfrm>
            <a:off x="8068235" y="0"/>
            <a:ext cx="1075765" cy="2531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342882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3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685766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028649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532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714414" indent="0" defTabSz="685766">
              <a:spcBef>
                <a:spcPct val="20000"/>
              </a:spcBef>
              <a:buFont typeface="Arial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defTabSz="685766">
              <a:spcBef>
                <a:spcPct val="20000"/>
              </a:spcBef>
              <a:buFont typeface="Arial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defTabSz="685766">
              <a:spcBef>
                <a:spcPct val="20000"/>
              </a:spcBef>
              <a:buFont typeface="Arial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defTabSz="685766">
              <a:spcBef>
                <a:spcPct val="20000"/>
              </a:spcBef>
              <a:buFont typeface="Arial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NZ" sz="1600">
                <a:latin typeface="Arial"/>
                <a:ea typeface="Verdana"/>
                <a:cs typeface="Arial"/>
              </a:rPr>
              <a:t>16/10/2025</a:t>
            </a:r>
          </a:p>
          <a:p>
            <a:r>
              <a:rPr lang="en-NZ" sz="1600" b="1">
                <a:latin typeface="Arial"/>
                <a:ea typeface="Verdana"/>
                <a:cs typeface="Arial"/>
              </a:rPr>
              <a:t>  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D6FEBC6-B3A6-DD7E-EA9C-473449448D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mi-NZ" dirty="0" err="1">
                <a:latin typeface="Arial"/>
                <a:ea typeface="Verdana"/>
                <a:cs typeface="Arial"/>
              </a:rPr>
              <a:t>drop</a:t>
            </a:r>
            <a:r>
              <a:rPr lang="mi-NZ" dirty="0">
                <a:latin typeface="Arial"/>
                <a:ea typeface="Verdana"/>
                <a:cs typeface="Arial"/>
              </a:rPr>
              <a:t> </a:t>
            </a:r>
            <a:r>
              <a:rPr lang="mi-NZ" dirty="0" err="1">
                <a:latin typeface="Arial"/>
                <a:ea typeface="Verdana"/>
                <a:cs typeface="Arial"/>
              </a:rPr>
              <a:t>in</a:t>
            </a:r>
            <a:r>
              <a:rPr lang="mi-NZ" dirty="0">
                <a:latin typeface="Arial"/>
                <a:ea typeface="Verdana"/>
                <a:cs typeface="Arial"/>
              </a:rPr>
              <a:t> </a:t>
            </a:r>
            <a:r>
              <a:rPr lang="mi-NZ" dirty="0" err="1">
                <a:latin typeface="Arial"/>
                <a:ea typeface="Verdana"/>
                <a:cs typeface="Arial"/>
              </a:rPr>
              <a:t>recap</a:t>
            </a:r>
            <a:r>
              <a:rPr lang="mi-NZ" dirty="0">
                <a:latin typeface="Arial"/>
                <a:ea typeface="Verdana"/>
                <a:cs typeface="Arial"/>
              </a:rPr>
              <a:t>: </a:t>
            </a:r>
            <a:r>
              <a:rPr lang="mi-NZ" dirty="0" err="1">
                <a:latin typeface="Arial"/>
                <a:ea typeface="Verdana"/>
                <a:cs typeface="Arial"/>
              </a:rPr>
              <a:t>obligations</a:t>
            </a:r>
            <a:r>
              <a:rPr lang="mi-NZ" dirty="0">
                <a:latin typeface="Arial"/>
                <a:ea typeface="Verdana"/>
                <a:cs typeface="Arial"/>
              </a:rPr>
              <a:t> and </a:t>
            </a:r>
            <a:r>
              <a:rPr lang="mi-NZ" dirty="0" err="1">
                <a:latin typeface="Arial"/>
                <a:ea typeface="Verdana"/>
                <a:cs typeface="Arial"/>
              </a:rPr>
              <a:t>sanctions</a:t>
            </a:r>
            <a:r>
              <a:rPr lang="mi-NZ" dirty="0">
                <a:latin typeface="Arial"/>
                <a:ea typeface="Verdana"/>
                <a:cs typeface="Arial"/>
              </a:rPr>
              <a:t> </a:t>
            </a:r>
            <a:endParaRPr lang="en-NZ" dirty="0">
              <a:latin typeface="Arial"/>
              <a:ea typeface="Verdana"/>
              <a:cs typeface="Arial"/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C705DE54-0C7E-57BC-90E4-3A18675F6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i-NZ" err="1"/>
              <a:t>part</a:t>
            </a:r>
            <a:r>
              <a:rPr lang="mi-NZ"/>
              <a:t> one: </a:t>
            </a:r>
            <a:r>
              <a:rPr lang="mi-NZ" err="1"/>
              <a:t>failures</a:t>
            </a:r>
            <a:r>
              <a:rPr lang="mi-NZ"/>
              <a:t>, </a:t>
            </a:r>
            <a:r>
              <a:rPr lang="mi-NZ" err="1"/>
              <a:t>sanctions</a:t>
            </a:r>
            <a:r>
              <a:rPr lang="mi-NZ"/>
              <a:t> &amp; </a:t>
            </a:r>
            <a:r>
              <a:rPr lang="mi-NZ" err="1"/>
              <a:t>grades</a:t>
            </a:r>
            <a:r>
              <a:rPr lang="mi-NZ"/>
              <a:t> and </a:t>
            </a:r>
            <a:r>
              <a:rPr lang="mi-NZ" err="1"/>
              <a:t>getting</a:t>
            </a:r>
            <a:r>
              <a:rPr lang="mi-NZ"/>
              <a:t> </a:t>
            </a:r>
            <a:r>
              <a:rPr lang="mi-NZ" err="1"/>
              <a:t>back</a:t>
            </a:r>
            <a:r>
              <a:rPr lang="mi-NZ"/>
              <a:t> </a:t>
            </a:r>
            <a:r>
              <a:rPr lang="mi-NZ" err="1"/>
              <a:t>on</a:t>
            </a:r>
            <a:r>
              <a:rPr lang="mi-NZ"/>
              <a:t> </a:t>
            </a:r>
            <a:r>
              <a:rPr lang="mi-NZ" err="1"/>
              <a:t>track</a:t>
            </a:r>
            <a:endParaRPr lang="en-NZ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4BC7BE5-520A-9981-1719-7C93255BE5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4436" y="1484786"/>
            <a:ext cx="2882533" cy="48794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1400" b="1" dirty="0">
                <a:latin typeface="Arial"/>
                <a:ea typeface="Calibri"/>
                <a:cs typeface="Times New Roman"/>
              </a:rPr>
              <a:t>obligation failures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1400" dirty="0">
                <a:latin typeface="Arial"/>
                <a:ea typeface="Calibri"/>
                <a:cs typeface="Times New Roman"/>
              </a:rPr>
              <a:t>The big thing – new tasks!!</a:t>
            </a:r>
            <a:br>
              <a:rPr lang="en-NZ" sz="14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1400" b="1" dirty="0">
                <a:latin typeface="Arial"/>
                <a:ea typeface="Verdana"/>
                <a:cs typeface="Arial"/>
              </a:rPr>
              <a:t>New tasks</a:t>
            </a:r>
            <a:br>
              <a:rPr lang="en-NZ" sz="1400" b="1"/>
            </a:br>
            <a:r>
              <a:rPr lang="en-NZ" sz="1400" i="1" dirty="0">
                <a:latin typeface="Arial"/>
                <a:ea typeface="Verdana"/>
                <a:cs typeface="Arial"/>
              </a:rPr>
              <a:t>Task category:</a:t>
            </a:r>
            <a:r>
              <a:rPr lang="en-NZ" sz="1400" dirty="0">
                <a:latin typeface="Arial"/>
                <a:ea typeface="Verdana"/>
                <a:cs typeface="Arial"/>
              </a:rPr>
              <a:t> obligations</a:t>
            </a:r>
            <a:br>
              <a:rPr lang="en-NZ" sz="1400"/>
            </a:br>
            <a:r>
              <a:rPr lang="en-NZ" sz="1400" i="1" dirty="0">
                <a:latin typeface="Arial"/>
                <a:ea typeface="Verdana"/>
                <a:cs typeface="Arial"/>
              </a:rPr>
              <a:t>Task types:</a:t>
            </a:r>
            <a:r>
              <a:rPr lang="en-NZ" sz="1400" dirty="0">
                <a:latin typeface="Arial"/>
                <a:ea typeface="Verdana"/>
                <a:cs typeface="Arial"/>
              </a:rPr>
              <a:t> obligation failure &amp; </a:t>
            </a:r>
            <a:r>
              <a:rPr lang="en-NZ" sz="1400" dirty="0" err="1">
                <a:latin typeface="Arial"/>
                <a:ea typeface="Verdana"/>
                <a:cs typeface="Arial"/>
              </a:rPr>
              <a:t>recompliance</a:t>
            </a:r>
            <a:endParaRPr lang="en-NZ" sz="1400" dirty="0">
              <a:latin typeface="Arial"/>
              <a:ea typeface="Verdana"/>
              <a:cs typeface="Arial"/>
            </a:endParaRPr>
          </a:p>
          <a:p>
            <a:pPr marL="213995" indent="-213995"/>
            <a:r>
              <a:rPr lang="en-NZ" sz="1400" b="1" dirty="0">
                <a:latin typeface="Arial"/>
                <a:ea typeface="Verdana"/>
                <a:cs typeface="Arial"/>
              </a:rPr>
              <a:t>Questions in tasks</a:t>
            </a:r>
            <a:br>
              <a:rPr lang="en-NZ" sz="1400" b="1"/>
            </a:br>
            <a:r>
              <a:rPr lang="en-NZ" sz="1400" dirty="0">
                <a:latin typeface="Arial"/>
                <a:ea typeface="Verdana"/>
                <a:cs typeface="Arial"/>
              </a:rPr>
              <a:t>For smoother processing</a:t>
            </a:r>
          </a:p>
          <a:p>
            <a:pPr marL="213995" indent="-213995"/>
            <a:r>
              <a:rPr lang="en-NZ" sz="1400" b="1" dirty="0">
                <a:latin typeface="Arial"/>
                <a:ea typeface="Verdana"/>
                <a:cs typeface="Arial"/>
              </a:rPr>
              <a:t>Don’t close activities that aren’t 100% over</a:t>
            </a:r>
            <a:br>
              <a:rPr lang="en-NZ" sz="1400" b="1"/>
            </a:br>
            <a:r>
              <a:rPr lang="en-NZ" sz="1400" dirty="0">
                <a:latin typeface="Arial"/>
                <a:ea typeface="Verdana"/>
                <a:cs typeface="Arial"/>
              </a:rPr>
              <a:t>Leave activities if you're not sure it has ended, and add good notes.</a:t>
            </a:r>
          </a:p>
          <a:p>
            <a:pPr marL="0" indent="0">
              <a:buNone/>
            </a:pPr>
            <a:r>
              <a:rPr lang="en-NZ" sz="1400" b="1" dirty="0">
                <a:latin typeface="Arial"/>
                <a:ea typeface="Verdana"/>
                <a:cs typeface="Arial"/>
              </a:rPr>
              <a:t>Learn more</a:t>
            </a:r>
          </a:p>
          <a:p>
            <a:pPr marL="0" indent="0">
              <a:buNone/>
            </a:pPr>
            <a:r>
              <a:rPr lang="en-NZ" sz="1400" dirty="0">
                <a:latin typeface="Arial"/>
                <a:ea typeface="Verdana"/>
                <a:cs typeface="Arial"/>
              </a:rPr>
              <a:t>For experts in the current process</a:t>
            </a:r>
            <a:endParaRPr lang="en-NZ" sz="1400" u="sng" dirty="0">
              <a:latin typeface="Arial"/>
              <a:ea typeface="Verdana"/>
              <a:cs typeface="Arial"/>
              <a:hlinkClick r:id="rId4"/>
            </a:endParaRPr>
          </a:p>
          <a:p>
            <a:pPr marL="0" indent="0">
              <a:buNone/>
            </a:pPr>
            <a:r>
              <a:rPr lang="en-NZ" sz="1400" u="sng" dirty="0">
                <a:latin typeface="Arial"/>
                <a:ea typeface="Verdana"/>
                <a:cs typeface="Arial"/>
                <a:hlinkClick r:id="rId4"/>
              </a:rPr>
              <a:t>obligation failure process change – the short version</a:t>
            </a:r>
            <a:endParaRPr lang="en-NZ" sz="1400" dirty="0">
              <a:latin typeface="Arial"/>
              <a:ea typeface="Verdana"/>
              <a:cs typeface="Arial"/>
            </a:endParaRPr>
          </a:p>
          <a:p>
            <a:pPr marL="0" indent="0">
              <a:buNone/>
            </a:pPr>
            <a:r>
              <a:rPr lang="en-NZ" sz="1400" dirty="0">
                <a:latin typeface="Arial"/>
                <a:ea typeface="Verdana"/>
                <a:cs typeface="Arial"/>
              </a:rPr>
              <a:t>For people who want more detail</a:t>
            </a:r>
          </a:p>
          <a:p>
            <a:pPr marL="0" indent="0">
              <a:buNone/>
            </a:pPr>
            <a:r>
              <a:rPr lang="en-NZ" sz="1400" u="sng" dirty="0">
                <a:latin typeface="Arial"/>
                <a:ea typeface="Verdana"/>
                <a:cs typeface="Arial"/>
                <a:hlinkClick r:id="rId5"/>
              </a:rPr>
              <a:t>obligation failures in art - youth activity obligations</a:t>
            </a:r>
            <a:endParaRPr lang="en-NZ" sz="1400" dirty="0">
              <a:latin typeface="Arial"/>
              <a:ea typeface="Verdana"/>
              <a:cs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1E8C7D-BA2F-67A5-8B47-C1D8C1EBDFC3}"/>
              </a:ext>
            </a:extLst>
          </p:cNvPr>
          <p:cNvCxnSpPr/>
          <p:nvPr/>
        </p:nvCxnSpPr>
        <p:spPr>
          <a:xfrm>
            <a:off x="3026664" y="1772484"/>
            <a:ext cx="0" cy="3776448"/>
          </a:xfrm>
          <a:prstGeom prst="line">
            <a:avLst/>
          </a:prstGeom>
          <a:ln>
            <a:solidFill>
              <a:srgbClr val="10A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7693FF-4E16-5A29-557E-9572428A9729}"/>
              </a:ext>
            </a:extLst>
          </p:cNvPr>
          <p:cNvCxnSpPr/>
          <p:nvPr/>
        </p:nvCxnSpPr>
        <p:spPr>
          <a:xfrm>
            <a:off x="6086856" y="1772484"/>
            <a:ext cx="0" cy="3776448"/>
          </a:xfrm>
          <a:prstGeom prst="line">
            <a:avLst/>
          </a:prstGeom>
          <a:ln>
            <a:solidFill>
              <a:srgbClr val="10A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2843816F-E152-8924-42E5-0D0A0B458596}"/>
              </a:ext>
            </a:extLst>
          </p:cNvPr>
          <p:cNvSpPr txBox="1">
            <a:spLocks/>
          </p:cNvSpPr>
          <p:nvPr/>
        </p:nvSpPr>
        <p:spPr>
          <a:xfrm>
            <a:off x="6230982" y="1484786"/>
            <a:ext cx="2810473" cy="4405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4303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57185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900068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242952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585835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885857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NZ" sz="1400" b="1">
                <a:ea typeface="Calibri" panose="020F0502020204030204" pitchFamily="34" charset="0"/>
                <a:cs typeface="Times New Roman" panose="02020603050405020304" pitchFamily="18" charset="0"/>
              </a:rPr>
              <a:t>getting back on track</a:t>
            </a:r>
          </a:p>
          <a:p>
            <a:pPr marL="0" indent="0">
              <a:buNone/>
            </a:pPr>
            <a:r>
              <a:rPr lang="en-NZ" sz="1400"/>
              <a:t>After an obligation failure task  happens young people have a few paths to getting back on track.</a:t>
            </a:r>
            <a:br>
              <a:rPr lang="en-NZ" sz="1400"/>
            </a:br>
            <a:br>
              <a:rPr lang="en-NZ" sz="1400"/>
            </a:br>
            <a:r>
              <a:rPr lang="en-NZ" sz="1400"/>
              <a:t>They can:</a:t>
            </a:r>
          </a:p>
          <a:p>
            <a:r>
              <a:rPr lang="en-NZ" sz="1400"/>
              <a:t>Go back to do the same activity as they failed </a:t>
            </a:r>
          </a:p>
          <a:p>
            <a:r>
              <a:rPr lang="en-NZ" sz="1400"/>
              <a:t>Do a similar activity</a:t>
            </a:r>
          </a:p>
          <a:p>
            <a:r>
              <a:rPr lang="en-NZ" sz="1400"/>
              <a:t>Tell you about a ‘good and sufficient’ reason they have for not doing the activity.</a:t>
            </a:r>
          </a:p>
          <a:p>
            <a:pPr marL="0" indent="0">
              <a:buNone/>
            </a:pPr>
            <a:r>
              <a:rPr lang="en-NZ" sz="1400"/>
              <a:t>You’ll submit the </a:t>
            </a:r>
            <a:r>
              <a:rPr lang="en-NZ" sz="1400" b="1" i="1"/>
              <a:t>*</a:t>
            </a:r>
            <a:r>
              <a:rPr lang="en-NZ" sz="1400" i="1"/>
              <a:t>new</a:t>
            </a:r>
            <a:r>
              <a:rPr lang="en-NZ" sz="1400" b="1" i="1"/>
              <a:t>*</a:t>
            </a:r>
            <a:r>
              <a:rPr lang="en-NZ" sz="1400"/>
              <a:t> recompliance task and YSSU will process it.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NZ" sz="1400" b="1"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  <a:br>
              <a:rPr lang="en-NZ" sz="1400" b="1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1400">
                <a:hlinkClick r:id="rId6"/>
              </a:rPr>
              <a:t>Recompliance (Grade 1 and 2) - Map</a:t>
            </a:r>
            <a:endParaRPr lang="en-NZ" sz="1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3FF2C-7421-3A96-6EF7-387D5D42E92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62107" b="47541"/>
          <a:stretch/>
        </p:blipFill>
        <p:spPr>
          <a:xfrm>
            <a:off x="2296268" y="2373378"/>
            <a:ext cx="668179" cy="3142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1ECD2D-07FF-F3C5-8A99-8FCFA93F92F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43045"/>
          <a:stretch/>
        </p:blipFill>
        <p:spPr>
          <a:xfrm>
            <a:off x="1775448" y="2962536"/>
            <a:ext cx="668179" cy="307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9E5D2E-5EEE-67E2-46DA-3AA3937182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730" y="4663926"/>
            <a:ext cx="767613" cy="4511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5AB69A-3DD4-66CA-E87D-5CE5C12DFE8E}"/>
              </a:ext>
            </a:extLst>
          </p:cNvPr>
          <p:cNvCxnSpPr>
            <a:cxnSpLocks/>
          </p:cNvCxnSpPr>
          <p:nvPr/>
        </p:nvCxnSpPr>
        <p:spPr>
          <a:xfrm>
            <a:off x="1738468" y="4684760"/>
            <a:ext cx="728232" cy="4095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36B33D-2AEF-DFF8-1C82-230871D8B782}"/>
              </a:ext>
            </a:extLst>
          </p:cNvPr>
          <p:cNvCxnSpPr>
            <a:cxnSpLocks/>
          </p:cNvCxnSpPr>
          <p:nvPr/>
        </p:nvCxnSpPr>
        <p:spPr>
          <a:xfrm flipV="1">
            <a:off x="1751207" y="4671963"/>
            <a:ext cx="702755" cy="4431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2" name="Picture 41">
            <a:hlinkClick r:id="rId3"/>
            <a:extLst>
              <a:ext uri="{FF2B5EF4-FFF2-40B4-BE49-F238E27FC236}">
                <a16:creationId xmlns:a16="http://schemas.microsoft.com/office/drawing/2014/main" id="{4F0B2422-4F48-DEB4-DA21-E385703BEA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0595" y="4218028"/>
            <a:ext cx="1892639" cy="13309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A green piggy bank on a black background&#10;&#10;AI-generated content may be incorrect.">
            <a:extLst>
              <a:ext uri="{FF2B5EF4-FFF2-40B4-BE49-F238E27FC236}">
                <a16:creationId xmlns:a16="http://schemas.microsoft.com/office/drawing/2014/main" id="{7CCED77E-9C5D-22E1-FD26-78426C31E0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61" y="325119"/>
            <a:ext cx="1303975" cy="13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7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0B26-5EE7-4FCC-B7C4-6AC8FEC50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NZ" sz="2500"/>
              <a:t>upcoming drop-in sessions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7A53A-823A-4FFE-9CE8-59946F8719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/>
              <a:t>drop-in to meet other youth coaches and learn about youth service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2E0B03-07C7-471B-9A90-05E86377DDA0}"/>
              </a:ext>
            </a:extLst>
          </p:cNvPr>
          <p:cNvSpPr/>
          <p:nvPr/>
        </p:nvSpPr>
        <p:spPr>
          <a:xfrm>
            <a:off x="229132" y="5379333"/>
            <a:ext cx="8700114" cy="740190"/>
          </a:xfrm>
          <a:prstGeom prst="roundRect">
            <a:avLst/>
          </a:prstGeom>
          <a:solidFill>
            <a:srgbClr val="10A5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NZ" sz="1400" b="1">
                <a:solidFill>
                  <a:schemeClr val="tx1"/>
                </a:solidFill>
                <a:latin typeface="Arial"/>
                <a:cs typeface="Arial"/>
              </a:rPr>
              <a:t>You can find the full drop-in session schedule on our provider site</a:t>
            </a:r>
          </a:p>
          <a:p>
            <a:pPr algn="ctr"/>
            <a:r>
              <a:rPr lang="en-NZ" sz="1400">
                <a:solidFill>
                  <a:schemeClr val="tx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drop-in sessions | Youth Service providers</a:t>
            </a:r>
            <a:r>
              <a:rPr lang="en-NZ" sz="140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B777E-AFE0-24E4-7C45-16C795CB375E}"/>
              </a:ext>
            </a:extLst>
          </p:cNvPr>
          <p:cNvSpPr txBox="1">
            <a:spLocks/>
          </p:cNvSpPr>
          <p:nvPr/>
        </p:nvSpPr>
        <p:spPr>
          <a:xfrm>
            <a:off x="4747661" y="1485658"/>
            <a:ext cx="4174846" cy="3820794"/>
          </a:xfrm>
          <a:prstGeom prst="rect">
            <a:avLst/>
          </a:prstGeom>
          <a:ln w="38100">
            <a:solidFill>
              <a:srgbClr val="F9CA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t">
            <a:noAutofit/>
          </a:bodyPr>
          <a:lstStyle>
            <a:lvl1pPr marL="257162" indent="-2571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57185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57208" indent="-1714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200091" indent="-1714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542973" indent="-1714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885857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NZ" sz="1400" b="1">
              <a:latin typeface="Arial"/>
              <a:ea typeface="Verdana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NZ" sz="1400" b="1" dirty="0" err="1">
                <a:latin typeface="Arial"/>
                <a:ea typeface="Verdana"/>
                <a:cs typeface="Arial"/>
              </a:rPr>
              <a:t>yssu</a:t>
            </a:r>
            <a:r>
              <a:rPr lang="en-NZ" sz="1400" b="1">
                <a:latin typeface="Arial"/>
                <a:ea typeface="Verdana"/>
                <a:cs typeface="Arial"/>
              </a:rPr>
              <a:t> spotlight</a:t>
            </a:r>
            <a:endParaRPr lang="en-NZ" sz="1400" b="1">
              <a:highlight>
                <a:srgbClr val="FFFF00"/>
              </a:highligh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NZ" sz="1400" b="1">
                <a:latin typeface="Arial"/>
                <a:ea typeface="Verdana"/>
                <a:cs typeface="Arial"/>
              </a:rPr>
              <a:t>Tuesday 4 November, 10am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>
              <a:latin typeface="Arial"/>
              <a:ea typeface="Verdana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mi-NZ" sz="1400">
                <a:latin typeface="Arial"/>
                <a:ea typeface="Verdana"/>
                <a:cs typeface="Arial"/>
              </a:rPr>
              <a:t>Kaimahi </a:t>
            </a:r>
            <a:r>
              <a:rPr lang="mi-NZ" sz="1400" err="1">
                <a:latin typeface="Arial"/>
                <a:ea typeface="Verdana"/>
                <a:cs typeface="Arial"/>
              </a:rPr>
              <a:t>from</a:t>
            </a:r>
            <a:r>
              <a:rPr lang="mi-NZ" sz="1400">
                <a:latin typeface="Arial"/>
                <a:ea typeface="Verdana"/>
                <a:cs typeface="Arial"/>
              </a:rPr>
              <a:t> YSSU </a:t>
            </a:r>
            <a:r>
              <a:rPr lang="mi-NZ" sz="1400" err="1">
                <a:latin typeface="Arial"/>
                <a:ea typeface="Verdana"/>
                <a:cs typeface="Arial"/>
              </a:rPr>
              <a:t>will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lead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this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informative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session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filled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with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inside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knowledge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on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things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like</a:t>
            </a:r>
            <a:r>
              <a:rPr lang="mi-NZ" sz="1400">
                <a:latin typeface="Arial"/>
                <a:ea typeface="Verdana"/>
                <a:cs typeface="Arial"/>
              </a:rPr>
              <a:t>:</a:t>
            </a:r>
          </a:p>
          <a:p>
            <a:pPr marL="256540" indent="-256540">
              <a:spcBef>
                <a:spcPts val="0"/>
              </a:spcBef>
            </a:pPr>
            <a:r>
              <a:rPr lang="mi-NZ" sz="1400" err="1">
                <a:latin typeface="Arial"/>
                <a:ea typeface="Verdana"/>
                <a:cs typeface="Arial"/>
              </a:rPr>
              <a:t>how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they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approach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tasks</a:t>
            </a:r>
            <a:endParaRPr lang="mi-NZ" sz="1400" dirty="0">
              <a:latin typeface="Arial"/>
              <a:ea typeface="Verdana"/>
              <a:cs typeface="Arial"/>
            </a:endParaRPr>
          </a:p>
          <a:p>
            <a:pPr marL="256540" indent="-256540">
              <a:spcBef>
                <a:spcPts val="0"/>
              </a:spcBef>
            </a:pPr>
            <a:r>
              <a:rPr lang="mi-NZ" sz="1400" err="1">
                <a:latin typeface="Arial"/>
                <a:ea typeface="Verdana"/>
                <a:cs typeface="Arial"/>
              </a:rPr>
              <a:t>application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tips</a:t>
            </a:r>
            <a:endParaRPr lang="mi-NZ" sz="1400" dirty="0">
              <a:latin typeface="Arial"/>
              <a:ea typeface="Verdana"/>
              <a:cs typeface="Arial"/>
            </a:endParaRPr>
          </a:p>
          <a:p>
            <a:pPr marL="256540" indent="-256540">
              <a:spcBef>
                <a:spcPts val="0"/>
              </a:spcBef>
            </a:pPr>
            <a:r>
              <a:rPr lang="mi-NZ" sz="1400" err="1">
                <a:latin typeface="Arial"/>
                <a:ea typeface="Verdana"/>
                <a:cs typeface="Arial"/>
              </a:rPr>
              <a:t>change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in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circumstances</a:t>
            </a:r>
            <a:r>
              <a:rPr lang="mi-NZ" sz="1400" dirty="0">
                <a:latin typeface="Arial"/>
                <a:ea typeface="Verdana"/>
                <a:cs typeface="Arial"/>
              </a:rPr>
              <a:t>,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reviews</a:t>
            </a:r>
            <a:r>
              <a:rPr lang="mi-NZ" sz="1400" dirty="0">
                <a:latin typeface="Arial"/>
                <a:ea typeface="Verdana"/>
                <a:cs typeface="Arial"/>
              </a:rPr>
              <a:t>,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hardships</a:t>
            </a:r>
            <a:endParaRPr lang="mi-NZ" sz="1400" dirty="0">
              <a:latin typeface="Arial"/>
              <a:ea typeface="Verdana"/>
              <a:cs typeface="Arial"/>
            </a:endParaRPr>
          </a:p>
          <a:p>
            <a:pPr marL="256540" indent="-256540">
              <a:spcBef>
                <a:spcPts val="0"/>
              </a:spcBef>
            </a:pPr>
            <a:r>
              <a:rPr lang="mi-NZ" sz="1400" err="1">
                <a:latin typeface="Arial"/>
                <a:ea typeface="Verdana"/>
                <a:cs typeface="Arial"/>
              </a:rPr>
              <a:t>contacting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them</a:t>
            </a:r>
            <a:r>
              <a:rPr lang="mi-NZ" sz="1400">
                <a:latin typeface="Arial"/>
                <a:ea typeface="Verdana"/>
                <a:cs typeface="Arial"/>
              </a:rPr>
              <a:t>, and</a:t>
            </a:r>
            <a:endParaRPr lang="mi-NZ" sz="1400" dirty="0">
              <a:latin typeface="Arial"/>
              <a:ea typeface="Verdana"/>
              <a:cs typeface="Arial"/>
            </a:endParaRPr>
          </a:p>
          <a:p>
            <a:pPr marL="256540" indent="-256540">
              <a:spcBef>
                <a:spcPts val="0"/>
              </a:spcBef>
            </a:pPr>
            <a:r>
              <a:rPr lang="mi-NZ" sz="1400">
                <a:latin typeface="Arial"/>
                <a:ea typeface="Verdana"/>
                <a:cs typeface="Arial"/>
              </a:rPr>
              <a:t>more </a:t>
            </a:r>
            <a:r>
              <a:rPr lang="mi-NZ" sz="1400" err="1">
                <a:latin typeface="Arial"/>
                <a:ea typeface="Verdana"/>
                <a:cs typeface="Arial"/>
              </a:rPr>
              <a:t>general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tips</a:t>
            </a:r>
            <a:r>
              <a:rPr lang="mi-NZ" sz="1400">
                <a:latin typeface="Arial"/>
                <a:ea typeface="Verdana"/>
                <a:cs typeface="Arial"/>
              </a:rPr>
              <a:t> and </a:t>
            </a:r>
            <a:r>
              <a:rPr lang="mi-NZ" sz="1400" err="1">
                <a:latin typeface="Arial"/>
                <a:ea typeface="Verdana"/>
                <a:cs typeface="Arial"/>
              </a:rPr>
              <a:t>tricks</a:t>
            </a:r>
            <a:r>
              <a:rPr lang="mi-NZ" sz="1400">
                <a:latin typeface="Arial"/>
                <a:ea typeface="Verdana"/>
                <a:cs typeface="Arial"/>
              </a:rPr>
              <a:t>.</a:t>
            </a:r>
            <a:endParaRPr lang="mi-NZ" sz="1400" dirty="0">
              <a:latin typeface="Arial"/>
              <a:ea typeface="Verdana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mi-NZ" sz="1400">
              <a:latin typeface="Arial"/>
              <a:ea typeface="Verdana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mi-NZ" sz="1400" err="1">
                <a:latin typeface="Arial"/>
                <a:ea typeface="Verdana"/>
                <a:cs typeface="Arial"/>
              </a:rPr>
              <a:t>Got</a:t>
            </a:r>
            <a:r>
              <a:rPr lang="mi-NZ" sz="1400">
                <a:latin typeface="Arial"/>
                <a:ea typeface="Verdana"/>
                <a:cs typeface="Arial"/>
              </a:rPr>
              <a:t> a </a:t>
            </a:r>
            <a:r>
              <a:rPr lang="mi-NZ" sz="1400" err="1">
                <a:latin typeface="Arial"/>
                <a:ea typeface="Verdana"/>
                <a:cs typeface="Arial"/>
              </a:rPr>
              <a:t>question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already</a:t>
            </a:r>
            <a:r>
              <a:rPr lang="mi-NZ" sz="1400">
                <a:latin typeface="Arial"/>
                <a:ea typeface="Verdana"/>
                <a:cs typeface="Arial"/>
              </a:rPr>
              <a:t>? </a:t>
            </a:r>
            <a:r>
              <a:rPr lang="mi-NZ" sz="1400" err="1">
                <a:latin typeface="Arial"/>
                <a:ea typeface="Verdana"/>
                <a:cs typeface="Arial"/>
              </a:rPr>
              <a:t>Feel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free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to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send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it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through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 err="1">
                <a:latin typeface="Arial"/>
                <a:ea typeface="Verdana"/>
                <a:cs typeface="Arial"/>
              </a:rPr>
              <a:t>to</a:t>
            </a:r>
            <a:r>
              <a:rPr lang="mi-NZ" sz="1400">
                <a:latin typeface="Arial"/>
                <a:ea typeface="Verdana"/>
                <a:cs typeface="Arial"/>
              </a:rPr>
              <a:t> </a:t>
            </a:r>
            <a:r>
              <a:rPr lang="mi-NZ" sz="1400">
                <a:latin typeface="Arial"/>
                <a:ea typeface="Verdana"/>
                <a:cs typeface="Arial"/>
                <a:hlinkClick r:id="rId5"/>
              </a:rPr>
              <a:t>ystraining@msd.govt.nz</a:t>
            </a:r>
            <a:r>
              <a:rPr lang="mi-NZ" sz="1400">
                <a:latin typeface="Arial"/>
                <a:ea typeface="Verdana"/>
                <a:cs typeface="Arial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NZ" sz="1400" b="1"/>
          </a:p>
          <a:p>
            <a:pPr marL="0" indent="0" algn="ctr">
              <a:spcBef>
                <a:spcPts val="0"/>
              </a:spcBef>
              <a:buNone/>
            </a:pPr>
            <a:r>
              <a:rPr lang="en-NZ" sz="1400" b="1">
                <a:latin typeface="Arial"/>
                <a:ea typeface="Verdan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 the teams meeting</a:t>
            </a:r>
            <a:endParaRPr lang="en-NZ" sz="1400" b="1">
              <a:latin typeface="Arial"/>
              <a:ea typeface="Verdana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NZ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BFF4E9-D907-253D-A434-304A5DFA22D2}"/>
              </a:ext>
            </a:extLst>
          </p:cNvPr>
          <p:cNvSpPr txBox="1"/>
          <p:nvPr/>
        </p:nvSpPr>
        <p:spPr>
          <a:xfrm>
            <a:off x="8068235" y="0"/>
            <a:ext cx="1075765" cy="2531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342882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3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685766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028649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532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714414" indent="0" defTabSz="685766">
              <a:spcBef>
                <a:spcPct val="20000"/>
              </a:spcBef>
              <a:buFont typeface="Arial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defTabSz="685766">
              <a:spcBef>
                <a:spcPct val="20000"/>
              </a:spcBef>
              <a:buFont typeface="Arial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defTabSz="685766">
              <a:spcBef>
                <a:spcPct val="20000"/>
              </a:spcBef>
              <a:buFont typeface="Arial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defTabSz="685766">
              <a:spcBef>
                <a:spcPct val="20000"/>
              </a:spcBef>
              <a:buFont typeface="Arial" pitchFamily="34" charset="0"/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NZ" sz="1600">
                <a:latin typeface="Arial"/>
                <a:ea typeface="Verdana"/>
                <a:cs typeface="Arial"/>
              </a:rPr>
              <a:t>16/10/2025</a:t>
            </a:r>
          </a:p>
          <a:p>
            <a:r>
              <a:rPr lang="en-NZ" sz="1600" b="1">
                <a:latin typeface="Arial"/>
                <a:ea typeface="Verdana"/>
                <a:cs typeface="Arial"/>
              </a:rPr>
              <a:t> 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69DABC5-86D5-53BE-CA03-8A7A63D38990}"/>
              </a:ext>
            </a:extLst>
          </p:cNvPr>
          <p:cNvSpPr txBox="1">
            <a:spLocks/>
          </p:cNvSpPr>
          <p:nvPr/>
        </p:nvSpPr>
        <p:spPr>
          <a:xfrm>
            <a:off x="221493" y="1485658"/>
            <a:ext cx="4174846" cy="3820794"/>
          </a:xfrm>
          <a:prstGeom prst="rect">
            <a:avLst/>
          </a:prstGeom>
          <a:ln w="38100">
            <a:solidFill>
              <a:srgbClr val="F9CA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t">
            <a:noAutofit/>
          </a:bodyPr>
          <a:lstStyle>
            <a:lvl1pPr marL="257162" indent="-2571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57185" indent="-21430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57208" indent="-1714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200091" indent="-1714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542973" indent="-1714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051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885857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NZ" sz="1400" b="1">
              <a:latin typeface="Arial"/>
              <a:ea typeface="Verdana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NZ" sz="1400" b="1">
                <a:latin typeface="Arial"/>
                <a:ea typeface="Verdana"/>
                <a:cs typeface="Arial"/>
              </a:rPr>
              <a:t>programme fund</a:t>
            </a:r>
            <a:endParaRPr lang="en-NZ" sz="1400" b="1">
              <a:highlight>
                <a:srgbClr val="FFFF00"/>
              </a:highligh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NZ" sz="1400" b="1">
                <a:latin typeface="Arial"/>
                <a:ea typeface="Verdana"/>
                <a:cs typeface="Arial"/>
              </a:rPr>
              <a:t>Tuesday 21 October, 10am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>
              <a:latin typeface="Arial"/>
              <a:ea typeface="Verdana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err="1">
                <a:latin typeface="Arial"/>
                <a:ea typeface="Verdana"/>
                <a:cs typeface="Arial"/>
              </a:rPr>
              <a:t>Programme</a:t>
            </a:r>
            <a:r>
              <a:rPr lang="en-US" sz="1400">
                <a:latin typeface="Arial"/>
                <a:ea typeface="Verdana"/>
                <a:cs typeface="Arial"/>
              </a:rPr>
              <a:t> Fund can be used to help taiohi pay for things that will improve their employability, education or wellbeing. </a:t>
            </a:r>
            <a:endParaRPr lang="en-NZ" sz="1400" b="1">
              <a:latin typeface="Arial"/>
              <a:ea typeface="Verdana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>
              <a:latin typeface="Arial"/>
              <a:ea typeface="Verdana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Arial"/>
                <a:ea typeface="Verdana"/>
                <a:cs typeface="Arial"/>
              </a:rPr>
              <a:t>It’s for things that will help them reach their goals in their Youth Service plan that can’t be accessed through other payments, like hardships. </a:t>
            </a:r>
            <a:endParaRPr lang="en-US" sz="1050"/>
          </a:p>
          <a:p>
            <a:pPr marL="0" indent="0">
              <a:spcBef>
                <a:spcPts val="0"/>
              </a:spcBef>
              <a:buNone/>
            </a:pPr>
            <a:endParaRPr lang="en-US" sz="1400">
              <a:latin typeface="Arial"/>
              <a:ea typeface="Verdana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Arial"/>
                <a:ea typeface="Verdana"/>
                <a:cs typeface="Arial"/>
              </a:rPr>
              <a:t>Bring examples of creative ways you’ve used the fund to inspire other coaches.</a:t>
            </a:r>
            <a:endParaRPr lang="en-US" sz="1050"/>
          </a:p>
          <a:p>
            <a:pPr marL="0" indent="0" algn="ctr">
              <a:spcBef>
                <a:spcPts val="0"/>
              </a:spcBef>
              <a:buNone/>
            </a:pPr>
            <a:endParaRPr lang="en-NZ" sz="1400" b="1"/>
          </a:p>
          <a:p>
            <a:pPr marL="0" indent="0" algn="ctr">
              <a:spcBef>
                <a:spcPts val="0"/>
              </a:spcBef>
              <a:buNone/>
            </a:pPr>
            <a:endParaRPr lang="en-NZ" sz="1400" b="1"/>
          </a:p>
          <a:p>
            <a:pPr marL="0" indent="0" algn="ctr">
              <a:spcBef>
                <a:spcPts val="0"/>
              </a:spcBef>
              <a:buNone/>
            </a:pPr>
            <a:r>
              <a:rPr lang="en-NZ" sz="1400" b="1">
                <a:latin typeface="Arial"/>
                <a:ea typeface="Verdan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 the teams meeting</a:t>
            </a:r>
            <a:endParaRPr lang="en-NZ" sz="1400" b="1">
              <a:latin typeface="Arial"/>
              <a:ea typeface="Verdana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NZ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Smiling woman in video conference">
            <a:extLst>
              <a:ext uri="{FF2B5EF4-FFF2-40B4-BE49-F238E27FC236}">
                <a16:creationId xmlns:a16="http://schemas.microsoft.com/office/drawing/2014/main" id="{7402381E-EB84-4628-76DE-436AFA1792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468" y="333841"/>
            <a:ext cx="1519777" cy="1078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26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BF3BFF-CAD6-6590-8FE9-665F602228D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C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479346-AF91-42CF-8647-DCF6FE37A0E5}"/>
              </a:ext>
            </a:extLst>
          </p:cNvPr>
          <p:cNvSpPr/>
          <p:nvPr/>
        </p:nvSpPr>
        <p:spPr>
          <a:xfrm>
            <a:off x="0" y="1703426"/>
            <a:ext cx="9144000" cy="2156492"/>
          </a:xfrm>
          <a:prstGeom prst="rect">
            <a:avLst/>
          </a:prstGeom>
          <a:solidFill>
            <a:srgbClr val="EFE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D86FD-A954-4E4D-B698-A1715679DFD5}"/>
              </a:ext>
            </a:extLst>
          </p:cNvPr>
          <p:cNvSpPr/>
          <p:nvPr/>
        </p:nvSpPr>
        <p:spPr>
          <a:xfrm>
            <a:off x="0" y="3845529"/>
            <a:ext cx="9144000" cy="1797050"/>
          </a:xfrm>
          <a:prstGeom prst="rect">
            <a:avLst/>
          </a:prstGeom>
          <a:solidFill>
            <a:srgbClr val="34B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C0ED56-1E95-4CA3-956F-89354D85A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3798" flipH="1">
            <a:off x="3569618" y="1193584"/>
            <a:ext cx="5686070" cy="56860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C2600-586E-4228-AB7F-0CACAF33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739" y="4358742"/>
            <a:ext cx="8640956" cy="260236"/>
          </a:xfrm>
        </p:spPr>
        <p:txBody>
          <a:bodyPr/>
          <a:lstStyle/>
          <a:p>
            <a:r>
              <a:rPr lang="en-NZ" sz="2400" b="0">
                <a:effectLst/>
                <a:latin typeface="Avenir Next LT Pro Light" panose="020B0304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providers.youthservice.govt.nz</a:t>
            </a:r>
            <a:endParaRPr lang="en-NZ" sz="2400" b="0">
              <a:latin typeface="Avenir Next LT Pro Light" panose="020B0304020202020204" pitchFamily="34" charset="0"/>
              <a:ea typeface="Calibri" panose="020F0502020204030204" pitchFamily="34" charset="0"/>
            </a:endParaRPr>
          </a:p>
          <a:p>
            <a:r>
              <a:rPr lang="en-NZ" sz="2400" b="0">
                <a:effectLst/>
                <a:latin typeface="Avenir Next LT Pro Light" panose="020B030402020202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national_youthservice@msd.govt.nz</a:t>
            </a:r>
            <a:r>
              <a:rPr lang="en-NZ" sz="2400" b="0">
                <a:effectLst/>
                <a:latin typeface="Avenir Next LT Pro Light" panose="020B0304020202020204" pitchFamily="34" charset="0"/>
                <a:ea typeface="Calibri" panose="020F0502020204030204" pitchFamily="34" charset="0"/>
              </a:rPr>
              <a:t>  </a:t>
            </a:r>
            <a:endParaRPr lang="en-NZ" sz="1600" b="0">
              <a:latin typeface="Avenir Next LT Pro Light" panose="020B03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869EE-804E-479C-89BD-2C57D3CAF3A0}"/>
              </a:ext>
            </a:extLst>
          </p:cNvPr>
          <p:cNvSpPr txBox="1"/>
          <p:nvPr/>
        </p:nvSpPr>
        <p:spPr>
          <a:xfrm>
            <a:off x="251522" y="2060848"/>
            <a:ext cx="86409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realising the dreams and aspirations </a:t>
            </a:r>
            <a:br>
              <a:rPr kumimoji="0" lang="en-NZ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</a:br>
            <a:r>
              <a:rPr kumimoji="0" lang="en-NZ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of youth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tau awhitia te taiohi, ka puta ki te wheiao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ACD94B1-A19B-418C-94CB-A4125D409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3"/>
          <a:stretch>
            <a:fillRect/>
          </a:stretch>
        </p:blipFill>
        <p:spPr bwMode="auto">
          <a:xfrm>
            <a:off x="2536154" y="332099"/>
            <a:ext cx="21510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EF30FC2-4A57-4A49-B68E-F728167D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19" y="56221"/>
            <a:ext cx="2456355" cy="116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D3F72B-AFA8-4259-A42D-0E6ECC0FDBCB}"/>
              </a:ext>
            </a:extLst>
          </p:cNvPr>
          <p:cNvCxnSpPr>
            <a:cxnSpLocks/>
          </p:cNvCxnSpPr>
          <p:nvPr/>
        </p:nvCxnSpPr>
        <p:spPr>
          <a:xfrm>
            <a:off x="2428202" y="354328"/>
            <a:ext cx="0" cy="614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95210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SD Document" ma:contentTypeID="0x01010014B2F14D4206874692704EA8BD97492F009D4D5EF9E377884B9F95CE5C6E0FF64C" ma:contentTypeVersion="92" ma:contentTypeDescription="Use this when saving your content. This is the organisation default content type." ma:contentTypeScope="" ma:versionID="d297876289b0350a0d95a1c1130f38d4">
  <xsd:schema xmlns:xsd="http://www.w3.org/2001/XMLSchema" xmlns:xs="http://www.w3.org/2001/XMLSchema" xmlns:p="http://schemas.microsoft.com/office/2006/metadata/properties" xmlns:ns2="2961ef0a-91e3-4f96-a8ab-829a2bee3439" xmlns:ns3="24a4208d-6389-4ccf-93db-5bf6e7a6ca4d" xmlns:ns4="6fa9a983-f8f6-443b-9acb-75f582b970c0" targetNamespace="http://schemas.microsoft.com/office/2006/metadata/properties" ma:root="true" ma:fieldsID="151bbff5f6d16b661990f9a7fd3a66f4" ns2:_="" ns3:_="" ns4:_="">
    <xsd:import namespace="2961ef0a-91e3-4f96-a8ab-829a2bee3439"/>
    <xsd:import namespace="24a4208d-6389-4ccf-93db-5bf6e7a6ca4d"/>
    <xsd:import namespace="6fa9a983-f8f6-443b-9acb-75f582b970c0"/>
    <xsd:element name="properties">
      <xsd:complexType>
        <xsd:sequence>
          <xsd:element name="documentManagement">
            <xsd:complexType>
              <xsd:all>
                <xsd:element ref="ns2:b1b07801cc1f48bc97eb71b42ffad3e3" minOccurs="0"/>
                <xsd:element ref="ns3:TaxCatchAll" minOccurs="0"/>
                <xsd:element ref="ns2:TaxCatchAllLabel" minOccurs="0"/>
                <xsd:element ref="ns2:n3e7d51dc9ed4717829e532813330b6f" minOccurs="0"/>
                <xsd:element ref="ns2:m9723a55395648e4be2eca5940cd18ad" minOccurs="0"/>
                <xsd:element ref="ns3:MSDPublishedStatus" minOccurs="0"/>
                <xsd:element ref="ns3:ReviewDate" minOccurs="0"/>
                <xsd:element ref="ns3:BusinessOwner" minOccurs="0"/>
                <xsd:element ref="ns3:e7c6037d318f4f1c93e17bded8f2322e" minOccurs="0"/>
                <xsd:element ref="ns4:mfb9fd956b034d8b83623982c6129dc7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4:_dlc_DocId" minOccurs="0"/>
                <xsd:element ref="ns4:_dlc_DocIdUrl" minOccurs="0"/>
                <xsd:element ref="ns4:_dlc_DocIdPersistId" minOccurs="0"/>
                <xsd:element ref="ns2:MediaServiceDateTaken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1ef0a-91e3-4f96-a8ab-829a2bee3439" elementFormDefault="qualified">
    <xsd:import namespace="http://schemas.microsoft.com/office/2006/documentManagement/types"/>
    <xsd:import namespace="http://schemas.microsoft.com/office/infopath/2007/PartnerControls"/>
    <xsd:element name="b1b07801cc1f48bc97eb71b42ffad3e3" ma:index="8" nillable="true" ma:displayName="DocumentType_0" ma:hidden="true" ma:internalName="b1b07801cc1f48bc97eb71b42ffad3e3">
      <xsd:simpleType>
        <xsd:restriction base="dms:Note"/>
      </xsd:simpleType>
    </xsd:element>
    <xsd:element name="TaxCatchAllLabel" ma:index="10" nillable="true" ma:displayName="Taxonomy Catch All Column1" ma:hidden="true" ma:list="{0f338d30-44e6-4418-89ff-d08cb16e9a68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3e7d51dc9ed4717829e532813330b6f" ma:index="12" nillable="true" ma:displayName="Topic_0" ma:hidden="true" ma:internalName="n3e7d51dc9ed4717829e532813330b6f">
      <xsd:simpleType>
        <xsd:restriction base="dms:Note"/>
      </xsd:simpleType>
    </xsd:element>
    <xsd:element name="m9723a55395648e4be2eca5940cd18ad" ma:index="14" nillable="true" ma:displayName="BCS_0" ma:hidden="true" ma:internalName="m9723a55395648e4be2eca5940cd18ad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a5349594-bd3e-4347-a84f-2427756b1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4208d-6389-4ccf-93db-5bf6e7a6ca4d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f338d30-44e6-4418-89ff-d08cb16e9a68}" ma:internalName="TaxCatchAll" ma:showField="CatchAllData" ma:web="6fa9a983-f8f6-443b-9acb-75f582b970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SDPublishedStatus" ma:index="16" nillable="true" ma:displayName="Published status" ma:default="" ma:format="Dropdown" ma:internalName="Published_x0020_status">
      <xsd:simpleType>
        <xsd:restriction base="dms:Choice">
          <xsd:enumeration value="Draft"/>
          <xsd:enumeration value="Published"/>
          <xsd:enumeration value="Withdrawn"/>
        </xsd:restriction>
      </xsd:simpleType>
    </xsd:element>
    <xsd:element name="ReviewDate" ma:index="17" nillable="true" ma:displayName="Review Date" ma:format="DateOnly" ma:internalName="Review_x0020_Date">
      <xsd:simpleType>
        <xsd:restriction base="dms:DateTime"/>
      </xsd:simpleType>
    </xsd:element>
    <xsd:element name="BusinessOwner" ma:index="18" nillable="true" ma:displayName="Business Owner" ma:list="UserInfo" ma:internalName="Business_x0020_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7c6037d318f4f1c93e17bded8f2322e" ma:index="19" nillable="true" ma:taxonomy="true" ma:internalName="e7c6037d318f4f1c93e17bded8f2322e" ma:taxonomyFieldName="Business_x0020_unit" ma:displayName="Business unit" ma:default="" ma:fieldId="{e7c6037d-318f-4f1c-93e1-7bded8f2322e}" ma:sspId="a5349594-bd3e-4347-a84f-2427756b12f8" ma:termSetId="bd2d769d-8e3e-46d5-8b57-7aef51726d5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9a983-f8f6-443b-9acb-75f582b970c0" elementFormDefault="qualified">
    <xsd:import namespace="http://schemas.microsoft.com/office/2006/documentManagement/types"/>
    <xsd:import namespace="http://schemas.microsoft.com/office/infopath/2007/PartnerControls"/>
    <xsd:element name="mfb9fd956b034d8b83623982c6129dc7" ma:index="21" nillable="true" ma:taxonomy="true" ma:internalName="mfb9fd956b034d8b83623982c6129dc7" ma:taxonomyFieldName="YS_x0020_Comms_x0020_Type" ma:displayName="Comms Type" ma:readOnly="false" ma:default="" ma:fieldId="{6fb9fd95-6b03-4d8b-8362-3982c6129dc7}" ma:sspId="a5349594-bd3e-4347-a84f-2427756b12f8" ma:termSetId="ed5bbd45-32f7-4b00-a841-927038f99f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9723a55395648e4be2eca5940cd18ad xmlns="2961ef0a-91e3-4f96-a8ab-829a2bee3439" xsi:nil="true"/>
    <n3e7d51dc9ed4717829e532813330b6f xmlns="2961ef0a-91e3-4f96-a8ab-829a2bee3439" xsi:nil="true"/>
    <mfb9fd956b034d8b83623982c6129dc7 xmlns="6fa9a983-f8f6-443b-9acb-75f582b970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Youth Service Update</TermName>
          <TermId xmlns="http://schemas.microsoft.com/office/infopath/2007/PartnerControls">2bb391fa-40a6-4e75-b506-2060ced0c383</TermId>
        </TermInfo>
      </Terms>
    </mfb9fd956b034d8b83623982c6129dc7>
    <MSDPublishedStatus xmlns="24a4208d-6389-4ccf-93db-5bf6e7a6ca4d">Published</MSDPublishedStatus>
    <b1b07801cc1f48bc97eb71b42ffad3e3 xmlns="2961ef0a-91e3-4f96-a8ab-829a2bee3439" xsi:nil="true"/>
    <BusinessOwner xmlns="24a4208d-6389-4ccf-93db-5bf6e7a6ca4d">
      <UserInfo>
        <DisplayName/>
        <AccountId xsi:nil="true"/>
        <AccountType/>
      </UserInfo>
    </BusinessOwner>
    <ReviewDate xmlns="24a4208d-6389-4ccf-93db-5bf6e7a6ca4d" xsi:nil="true"/>
    <TaxCatchAll xmlns="24a4208d-6389-4ccf-93db-5bf6e7a6ca4d">
      <Value>34</Value>
      <Value>31</Value>
      <Value>30</Value>
    </TaxCatchAll>
    <e7c6037d318f4f1c93e17bded8f2322e xmlns="24a4208d-6389-4ccf-93db-5bf6e7a6ca4d">
      <Terms xmlns="http://schemas.microsoft.com/office/infopath/2007/PartnerControls"/>
    </e7c6037d318f4f1c93e17bded8f2322e>
    <_dlc_DocId xmlns="6fa9a983-f8f6-443b-9acb-75f582b970c0">DOCID-2005014565-33</_dlc_DocId>
    <_dlc_DocIdUrl xmlns="6fa9a983-f8f6-443b-9acb-75f582b970c0">
      <Url>https://msdgovtnz.sharepoint.com/sites/FNC-SD-YouthService/_layouts/15/DocIdRedir.aspx?ID=DOCID-2005014565-33</Url>
      <Description>DOCID-2005014565-33</Description>
    </_dlc_DocIdUrl>
    <lcf76f155ced4ddcb4097134ff3c332f xmlns="2961ef0a-91e3-4f96-a8ab-829a2bee3439">
      <Terms xmlns="http://schemas.microsoft.com/office/infopath/2007/PartnerControls"/>
    </lcf76f155ced4ddcb4097134ff3c332f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a5349594-bd3e-4347-a84f-2427756b12f8" ContentTypeId="0x01010014B2F14D4206874692704EA8BD97492F" PreviousValue="false"/>
</file>

<file path=customXml/itemProps1.xml><?xml version="1.0" encoding="utf-8"?>
<ds:datastoreItem xmlns:ds="http://schemas.openxmlformats.org/officeDocument/2006/customXml" ds:itemID="{82391F81-B154-4DA5-AD03-DFC89FA2448D}">
  <ds:schemaRefs>
    <ds:schemaRef ds:uri="24a4208d-6389-4ccf-93db-5bf6e7a6ca4d"/>
    <ds:schemaRef ds:uri="2961ef0a-91e3-4f96-a8ab-829a2bee3439"/>
    <ds:schemaRef ds:uri="6fa9a983-f8f6-443b-9acb-75f582b970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1BC3F8-5E6C-4C44-B673-9D0B71F73FD2}">
  <ds:schemaRefs>
    <ds:schemaRef ds:uri="24a4208d-6389-4ccf-93db-5bf6e7a6ca4d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6fa9a983-f8f6-443b-9acb-75f582b970c0"/>
    <ds:schemaRef ds:uri="2961ef0a-91e3-4f96-a8ab-829a2bee343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5B9272-E92E-4EFB-9ED4-645E911224F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25E2A4F-D0BB-40B3-B707-B262B720782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C1BB54B-BAA5-44E6-89D4-70D5BA513A8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884</Words>
  <Application>Microsoft Office PowerPoint</Application>
  <PresentationFormat>On-screen Show (4:3)</PresentationFormat>
  <Paragraphs>130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Avenir Next LT Pro</vt:lpstr>
      <vt:lpstr>Avenir Next LT Pro Demi</vt:lpstr>
      <vt:lpstr>Avenir Next LT Pro Light</vt:lpstr>
      <vt:lpstr>Calibri</vt:lpstr>
      <vt:lpstr>Segoe UI</vt:lpstr>
      <vt:lpstr>Verdana</vt:lpstr>
      <vt:lpstr>1_Office Theme</vt:lpstr>
      <vt:lpstr>ratonga  taiohi  pānui</vt:lpstr>
      <vt:lpstr>labour day changes to payments</vt:lpstr>
      <vt:lpstr>drop in recap: obligations and sanctions</vt:lpstr>
      <vt:lpstr>drop in recap: obligations and sanctions </vt:lpstr>
      <vt:lpstr>upcoming drop-in sessions</vt:lpstr>
      <vt:lpstr>PowerPoint Presentation</vt:lpstr>
    </vt:vector>
  </TitlesOfParts>
  <Company>Ministry of Social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Johnson</dc:creator>
  <cp:lastModifiedBy>Aislin Kelly</cp:lastModifiedBy>
  <cp:revision>1</cp:revision>
  <cp:lastPrinted>2024-01-17T02:15:03Z</cp:lastPrinted>
  <dcterms:created xsi:type="dcterms:W3CDTF">2014-06-23T04:58:35Z</dcterms:created>
  <dcterms:modified xsi:type="dcterms:W3CDTF">2025-10-15T21:31:51Z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A10574529</vt:lpwstr>
  </property>
  <property fmtid="{D5CDD505-2E9C-101B-9397-08002B2CF9AE}" pid="4" name="Objective-Title">
    <vt:lpwstr>MSD_presentation_June2018</vt:lpwstr>
  </property>
  <property fmtid="{D5CDD505-2E9C-101B-9397-08002B2CF9AE}" pid="5" name="Objective-Comment">
    <vt:lpwstr/>
  </property>
  <property fmtid="{D5CDD505-2E9C-101B-9397-08002B2CF9AE}" pid="6" name="Objective-CreationStamp">
    <vt:filetime>2018-06-20T20:39:12Z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2018-07-03T00:45:17Z</vt:filetime>
  </property>
  <property fmtid="{D5CDD505-2E9C-101B-9397-08002B2CF9AE}" pid="10" name="Objective-ModificationStamp">
    <vt:filetime>2018-07-03T00:45:17Z</vt:filetime>
  </property>
  <property fmtid="{D5CDD505-2E9C-101B-9397-08002B2CF9AE}" pid="11" name="Objective-Owner">
    <vt:lpwstr>Michael Johnson</vt:lpwstr>
  </property>
  <property fmtid="{D5CDD505-2E9C-101B-9397-08002B2CF9AE}" pid="12" name="Objective-Path">
    <vt:lpwstr>Global Folder:MSD INFORMATION REPOSITORY:Corporate Management and Administration:Communications:Publications:MSD:_Publishing tools:Templates:MSD templates:Templates for new Purpose June 2018:</vt:lpwstr>
  </property>
  <property fmtid="{D5CDD505-2E9C-101B-9397-08002B2CF9AE}" pid="13" name="Objective-Parent">
    <vt:lpwstr>Templates for new Purpose June 2018</vt:lpwstr>
  </property>
  <property fmtid="{D5CDD505-2E9C-101B-9397-08002B2CF9AE}" pid="14" name="Objective-State">
    <vt:lpwstr>Published</vt:lpwstr>
  </property>
  <property fmtid="{D5CDD505-2E9C-101B-9397-08002B2CF9AE}" pid="15" name="Objective-Version">
    <vt:lpwstr>2.0</vt:lpwstr>
  </property>
  <property fmtid="{D5CDD505-2E9C-101B-9397-08002B2CF9AE}" pid="16" name="Objective-VersionNumber">
    <vt:r8>3</vt:r8>
  </property>
  <property fmtid="{D5CDD505-2E9C-101B-9397-08002B2CF9AE}" pid="17" name="Objective-VersionComment">
    <vt:lpwstr/>
  </property>
  <property fmtid="{D5CDD505-2E9C-101B-9397-08002B2CF9AE}" pid="18" name="Objective-FileNumber">
    <vt:lpwstr>CT/CO/03/02/22/08-13016</vt:lpwstr>
  </property>
  <property fmtid="{D5CDD505-2E9C-101B-9397-08002B2CF9AE}" pid="19" name="Objective-Classification">
    <vt:lpwstr>[Inherited - In Confidence]</vt:lpwstr>
  </property>
  <property fmtid="{D5CDD505-2E9C-101B-9397-08002B2CF9AE}" pid="20" name="Objective-Caveats">
    <vt:lpwstr/>
  </property>
  <property fmtid="{D5CDD505-2E9C-101B-9397-08002B2CF9AE}" pid="21" name="Objective-Document Status [system]">
    <vt:lpwstr>Work in Progress</vt:lpwstr>
  </property>
  <property fmtid="{D5CDD505-2E9C-101B-9397-08002B2CF9AE}" pid="22" name="Objective-Email is Vaulted? [system]">
    <vt:lpwstr/>
  </property>
  <property fmtid="{D5CDD505-2E9C-101B-9397-08002B2CF9AE}" pid="23" name="ContentTypeId">
    <vt:lpwstr>0x01010014B2F14D4206874692704EA8BD97492F009D4D5EF9E377884B9F95CE5C6E0FF64C</vt:lpwstr>
  </property>
  <property fmtid="{D5CDD505-2E9C-101B-9397-08002B2CF9AE}" pid="24" name="ClassificationContentMarkingHeaderLocations">
    <vt:lpwstr>1_Office Theme:3</vt:lpwstr>
  </property>
  <property fmtid="{D5CDD505-2E9C-101B-9397-08002B2CF9AE}" pid="25" name="ClassificationContentMarkingHeaderText">
    <vt:lpwstr>IN-CONFIDENCE</vt:lpwstr>
  </property>
  <property fmtid="{D5CDD505-2E9C-101B-9397-08002B2CF9AE}" pid="26" name="ArticulateGUID">
    <vt:lpwstr>A44105A6-6C54-48A8-BDF1-654E8C83B8A1</vt:lpwstr>
  </property>
  <property fmtid="{D5CDD505-2E9C-101B-9397-08002B2CF9AE}" pid="27" name="ArticulatePath">
    <vt:lpwstr>2024 02 22 Youth Service update</vt:lpwstr>
  </property>
  <property fmtid="{D5CDD505-2E9C-101B-9397-08002B2CF9AE}" pid="28" name="MSIP_Label_5a96e5af-8d67-4c00-8226-9513c2a2e5a4_Enabled">
    <vt:lpwstr>true</vt:lpwstr>
  </property>
  <property fmtid="{D5CDD505-2E9C-101B-9397-08002B2CF9AE}" pid="29" name="MSIP_Label_5a96e5af-8d67-4c00-8226-9513c2a2e5a4_SetDate">
    <vt:lpwstr>2024-06-26T00:39:19Z</vt:lpwstr>
  </property>
  <property fmtid="{D5CDD505-2E9C-101B-9397-08002B2CF9AE}" pid="30" name="MSIP_Label_5a96e5af-8d67-4c00-8226-9513c2a2e5a4_Method">
    <vt:lpwstr>Privileged</vt:lpwstr>
  </property>
  <property fmtid="{D5CDD505-2E9C-101B-9397-08002B2CF9AE}" pid="31" name="MSIP_Label_5a96e5af-8d67-4c00-8226-9513c2a2e5a4_Name">
    <vt:lpwstr>Unclassified</vt:lpwstr>
  </property>
  <property fmtid="{D5CDD505-2E9C-101B-9397-08002B2CF9AE}" pid="32" name="MSIP_Label_5a96e5af-8d67-4c00-8226-9513c2a2e5a4_SiteId">
    <vt:lpwstr>e40c4f52-99bd-4d4f-bf7e-d001a2ca6556</vt:lpwstr>
  </property>
  <property fmtid="{D5CDD505-2E9C-101B-9397-08002B2CF9AE}" pid="33" name="MSIP_Label_5a96e5af-8d67-4c00-8226-9513c2a2e5a4_ActionId">
    <vt:lpwstr>578fac12-f86f-4088-888e-5c3ff72dcb96</vt:lpwstr>
  </property>
  <property fmtid="{D5CDD505-2E9C-101B-9397-08002B2CF9AE}" pid="34" name="MSIP_Label_5a96e5af-8d67-4c00-8226-9513c2a2e5a4_ContentBits">
    <vt:lpwstr>0</vt:lpwstr>
  </property>
  <property fmtid="{D5CDD505-2E9C-101B-9397-08002B2CF9AE}" pid="35" name="_dlc_DocIdItemGuid">
    <vt:lpwstr>ecd0d5bb-030c-4e2c-b34e-2b742c98995c</vt:lpwstr>
  </property>
  <property fmtid="{D5CDD505-2E9C-101B-9397-08002B2CF9AE}" pid="36" name="Topic">
    <vt:lpwstr>34;#Youth Service|41f0e756-0468-4586-83b2-8d302912264f</vt:lpwstr>
  </property>
  <property fmtid="{D5CDD505-2E9C-101B-9397-08002B2CF9AE}" pid="37" name="e4ac0eb34b9c47e6839a5e9dc6f9c7810">
    <vt:lpwstr/>
  </property>
  <property fmtid="{D5CDD505-2E9C-101B-9397-08002B2CF9AE}" pid="38" name="b1b07801cc1f48bc97eb71b42ffad3e30">
    <vt:lpwstr>Resource|4c3b58c8-799e-4120-a213-8e11389c1e78</vt:lpwstr>
  </property>
  <property fmtid="{D5CDD505-2E9C-101B-9397-08002B2CF9AE}" pid="39" name="Business_x0020_unit">
    <vt:lpwstr/>
  </property>
  <property fmtid="{D5CDD505-2E9C-101B-9397-08002B2CF9AE}" pid="40" name="m9723a55395648e4be2eca5940cd18ad0">
    <vt:lpwstr/>
  </property>
  <property fmtid="{D5CDD505-2E9C-101B-9397-08002B2CF9AE}" pid="41" name="YS_x0020_Comms_x0020_Type">
    <vt:lpwstr>31;#Youth Service Update|2bb391fa-40a6-4e75-b506-2060ced0c383</vt:lpwstr>
  </property>
  <property fmtid="{D5CDD505-2E9C-101B-9397-08002B2CF9AE}" pid="42" name="abe53b9722184f3a80529765dd5eb9530">
    <vt:lpwstr/>
  </property>
  <property fmtid="{D5CDD505-2E9C-101B-9397-08002B2CF9AE}" pid="43" name="Business unit">
    <vt:lpwstr/>
  </property>
  <property fmtid="{D5CDD505-2E9C-101B-9397-08002B2CF9AE}" pid="44" name="ObjectiveFolderPath">
    <vt:lpwstr/>
  </property>
  <property fmtid="{D5CDD505-2E9C-101B-9397-08002B2CF9AE}" pid="45" name="n3e7d51dc9ed4717829e532813330b6f0">
    <vt:lpwstr>Youth Service|41f0e756-0468-4586-83b2-8d302912264f</vt:lpwstr>
  </property>
  <property fmtid="{D5CDD505-2E9C-101B-9397-08002B2CF9AE}" pid="46" name="YS Comms Type">
    <vt:lpwstr>31;#Youth Service Update|2bb391fa-40a6-4e75-b506-2060ced0c383</vt:lpwstr>
  </property>
  <property fmtid="{D5CDD505-2E9C-101B-9397-08002B2CF9AE}" pid="47" name="Status">
    <vt:lpwstr/>
  </property>
  <property fmtid="{D5CDD505-2E9C-101B-9397-08002B2CF9AE}" pid="48" name="BCS">
    <vt:lpwstr/>
  </property>
  <property fmtid="{D5CDD505-2E9C-101B-9397-08002B2CF9AE}" pid="49" name="DocumentType">
    <vt:lpwstr>30;#Resource|4c3b58c8-799e-4120-a213-8e11389c1e78</vt:lpwstr>
  </property>
  <property fmtid="{D5CDD505-2E9C-101B-9397-08002B2CF9AE}" pid="50" name="MediaServiceImageTags">
    <vt:lpwstr/>
  </property>
</Properties>
</file>